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4" autoAdjust="0"/>
    <p:restoredTop sz="94660"/>
  </p:normalViewPr>
  <p:slideViewPr>
    <p:cSldViewPr snapToGrid="0">
      <p:cViewPr varScale="1">
        <p:scale>
          <a:sx n="90" d="100"/>
          <a:sy n="90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5E8E-45A7-4AD5-9BAB-94D46E1159E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F0D-4B3A-4DBD-BF12-7B299C61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2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5E8E-45A7-4AD5-9BAB-94D46E1159E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F0D-4B3A-4DBD-BF12-7B299C61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4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5E8E-45A7-4AD5-9BAB-94D46E1159E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F0D-4B3A-4DBD-BF12-7B299C61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5E8E-45A7-4AD5-9BAB-94D46E1159E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F0D-4B3A-4DBD-BF12-7B299C61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2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5E8E-45A7-4AD5-9BAB-94D46E1159E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F0D-4B3A-4DBD-BF12-7B299C61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1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5E8E-45A7-4AD5-9BAB-94D46E1159E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F0D-4B3A-4DBD-BF12-7B299C61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7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5E8E-45A7-4AD5-9BAB-94D46E1159E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F0D-4B3A-4DBD-BF12-7B299C61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8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5E8E-45A7-4AD5-9BAB-94D46E1159E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F0D-4B3A-4DBD-BF12-7B299C61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5E8E-45A7-4AD5-9BAB-94D46E1159E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F0D-4B3A-4DBD-BF12-7B299C61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3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5E8E-45A7-4AD5-9BAB-94D46E1159E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F0D-4B3A-4DBD-BF12-7B299C61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1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5E8E-45A7-4AD5-9BAB-94D46E1159E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5F0D-4B3A-4DBD-BF12-7B299C61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4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35E8E-45A7-4AD5-9BAB-94D46E1159E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5F0D-4B3A-4DBD-BF12-7B299C61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8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hapman-t.cayuse424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hapman.cayuse424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66464"/>
          </a:xfrm>
        </p:spPr>
        <p:txBody>
          <a:bodyPr>
            <a:normAutofit/>
          </a:bodyPr>
          <a:lstStyle/>
          <a:p>
            <a:r>
              <a:rPr lang="en-US" dirty="0"/>
              <a:t>Molly McCarty</a:t>
            </a:r>
          </a:p>
          <a:p>
            <a:r>
              <a:rPr lang="en-US" dirty="0"/>
              <a:t>Co-Director, Sponsored Projects Services</a:t>
            </a:r>
          </a:p>
          <a:p>
            <a:r>
              <a:rPr lang="en-US" dirty="0"/>
              <a:t>Pre-Award Administration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45" y="2062271"/>
            <a:ext cx="5761110" cy="1106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4443" y="428017"/>
            <a:ext cx="8356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Overview of Cayuse SP &amp; Cayuse </a:t>
            </a:r>
            <a:r>
              <a:rPr lang="en-US" sz="2400" b="1">
                <a:solidFill>
                  <a:srgbClr val="C00000"/>
                </a:solidFill>
              </a:rPr>
              <a:t>Proposals 424 (</a:t>
            </a:r>
            <a:r>
              <a:rPr lang="en-US" sz="2400" b="1" dirty="0">
                <a:solidFill>
                  <a:srgbClr val="C00000"/>
                </a:solidFill>
              </a:rPr>
              <a:t>S2S)</a:t>
            </a:r>
          </a:p>
          <a:p>
            <a:pPr algn="ctr"/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69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246" y="541400"/>
            <a:ext cx="11942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Unsubmitted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proposals are shown by default on the left.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proposals are shown under the tab to the right.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1922" y="5458252"/>
            <a:ext cx="1159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“Submitted” here refers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 for University approvals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submitted to sponsor.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79" y="1249286"/>
            <a:ext cx="6644193" cy="2231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623" y="3226658"/>
            <a:ext cx="6610654" cy="21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1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657" y="175497"/>
            <a:ext cx="110603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Proposal in My Unit: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Applicable to Chairs, Deans and individuals with proposal data access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05128" y="1100528"/>
            <a:ext cx="9589852" cy="48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8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7125" y="637548"/>
            <a:ext cx="10972800" cy="132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Bridge Fund Request Inbox: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(will roll out during Phase II)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Reflected as “Pre-Award Spending Approver” in the production version of Cayuse SP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would have a number next to it if you were to have a message waiting for your approval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187" y="2307809"/>
            <a:ext cx="8025218" cy="317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6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6310" y="423312"/>
            <a:ext cx="4582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AWARD DASHBOARD</a:t>
            </a:r>
          </a:p>
          <a:p>
            <a:pPr algn="ctr"/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239" y="1361873"/>
            <a:ext cx="11546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Awards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AWARDS lists awards received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PROJECTS (currently funded projects)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INACTIVE PROJECTS (projects that have ended)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01193" y="2814704"/>
            <a:ext cx="5948262" cy="308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0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264" y="501404"/>
            <a:ext cx="11076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Awards My Unit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Applicable to Chairs, Deans and individuals with award data access.  This access can be requested from SPS.</a:t>
            </a:r>
          </a:p>
          <a:p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0715" y="2226706"/>
            <a:ext cx="11251659" cy="30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3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111" y="369651"/>
            <a:ext cx="1100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CERTIFICATIONS/APPROVALS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111" y="1410511"/>
            <a:ext cx="11001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Certification Inbox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Certified:  Lists items awaiting PI/Lead certification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Previously Reviewed:  List of items already addressed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2" y="2777967"/>
            <a:ext cx="9857159" cy="287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72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1926" y="373668"/>
            <a:ext cx="1134717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 Approvals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would be applicable to Chairs, Deans and individuals with award data access, which can be requested from SPS.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247775"/>
            <a:ext cx="104679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99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481" y="554477"/>
            <a:ext cx="11215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now…back to…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DASHBOARD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269" y="1635209"/>
            <a:ext cx="7459579" cy="287746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344366" y="3122580"/>
            <a:ext cx="1546698" cy="252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5890" y="2799414"/>
            <a:ext cx="2078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Click</a:t>
            </a:r>
          </a:p>
          <a:p>
            <a:r>
              <a:rPr lang="en-US" b="1" i="1" dirty="0"/>
              <a:t>Start New Proposal</a:t>
            </a:r>
          </a:p>
        </p:txBody>
      </p:sp>
    </p:spTree>
    <p:extLst>
      <p:ext uri="{BB962C8B-B14F-4D97-AF65-F5344CB8AC3E}">
        <p14:creationId xmlns:p14="http://schemas.microsoft.com/office/powerpoint/2010/main" val="1282720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532" y="372363"/>
            <a:ext cx="10677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basic proposal information needs to be completed to start a proposal.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808" y="846307"/>
            <a:ext cx="7615136" cy="51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75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839" y="340468"/>
            <a:ext cx="71109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this information has been completed and saved, the Item List will appear on the left.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double red arrow indicates the section of the Item List you’re currently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green check mark will appear in the Item List, indicating that all required information is complete for a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proposal is paired with a Cayuse 424 application (for federal submission purposes), the pairing icon will appear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Throughout the proposal, an asterisk (*) indicates that a response is required and must be addressed before the page can be saved.  You will receive an error message if you try to save without completing the required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787921" y="184826"/>
            <a:ext cx="3011730" cy="61673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529365" y="3103124"/>
            <a:ext cx="530967" cy="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4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823" y="-25471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Cayuse @ Chapman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94368" y="2721104"/>
            <a:ext cx="1628504" cy="1186405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(Sponsored Projects)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9667" y="1411410"/>
            <a:ext cx="201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Sponsored Projects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34454" y="2174200"/>
            <a:ext cx="1375157" cy="774386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424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34453" y="3907509"/>
            <a:ext cx="1375157" cy="77438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Other Proposal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Systems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34453" y="2948585"/>
            <a:ext cx="137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Federal Proposals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79098" y="4681895"/>
            <a:ext cx="1285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Nonfederal </a:t>
            </a:r>
          </a:p>
          <a:p>
            <a:r>
              <a:rPr lang="en-US" dirty="0"/>
              <a:t>Proposals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9027119" y="3295536"/>
            <a:ext cx="223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Proposal Submission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14276" y="3907509"/>
            <a:ext cx="20891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Routing/Approval</a:t>
            </a:r>
          </a:p>
          <a:p>
            <a:r>
              <a:rPr lang="en-US" dirty="0"/>
              <a:t>Proposal Files</a:t>
            </a:r>
          </a:p>
          <a:p>
            <a:r>
              <a:rPr lang="en-US" dirty="0"/>
              <a:t>Award management</a:t>
            </a:r>
          </a:p>
          <a:p>
            <a:r>
              <a:rPr lang="en-US" dirty="0"/>
              <a:t>(</a:t>
            </a:r>
            <a:r>
              <a:rPr lang="en-US" dirty="0" err="1"/>
              <a:t>nonfiscal</a:t>
            </a:r>
            <a:r>
              <a:rPr lang="en-US" dirty="0"/>
              <a:t>) </a:t>
            </a:r>
          </a:p>
        </p:txBody>
      </p: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>
            <a:off x="7922872" y="2561393"/>
            <a:ext cx="511582" cy="53543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1"/>
          </p:cNvCxnSpPr>
          <p:nvPr/>
        </p:nvCxnSpPr>
        <p:spPr>
          <a:xfrm flipH="1" flipV="1">
            <a:off x="7922870" y="3711005"/>
            <a:ext cx="511583" cy="583697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29324" y="900118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Human Subjects Research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5945" y="333508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Animal Research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55312" y="5038771"/>
            <a:ext cx="195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Conflict of Interest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19116" y="1264450"/>
            <a:ext cx="1628504" cy="1186405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IRB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9901" y="2393657"/>
            <a:ext cx="22896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Protocol Development</a:t>
            </a:r>
          </a:p>
          <a:p>
            <a:r>
              <a:rPr lang="en-US" dirty="0"/>
              <a:t>Routing/Approval</a:t>
            </a:r>
          </a:p>
          <a:p>
            <a:r>
              <a:rPr lang="en-US" dirty="0"/>
              <a:t>Review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819116" y="3698961"/>
            <a:ext cx="1628504" cy="1186405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IACUC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19116" y="5417200"/>
            <a:ext cx="1628504" cy="1186405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27034" y="2390788"/>
            <a:ext cx="2254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Renewal </a:t>
            </a:r>
          </a:p>
          <a:p>
            <a:r>
              <a:rPr lang="en-US" dirty="0"/>
              <a:t>Protocol Management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483673" y="1788501"/>
            <a:ext cx="2847813" cy="141862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447693" y="3426695"/>
            <a:ext cx="2846675" cy="84387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447620" y="3711005"/>
            <a:ext cx="2846748" cy="22260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41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293" y="311284"/>
            <a:ext cx="1042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 completed Item List will appear as follows...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87993" y="311284"/>
            <a:ext cx="2966125" cy="57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1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489" y="554477"/>
            <a:ext cx="103891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finish today’s overview by taking a look at the types of proposals that will be routed through Cayuse SP!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Non-federal (Cayuse SP only)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(Cayuse SP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Cayuse 424 application)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3973" y="3433866"/>
            <a:ext cx="9046723" cy="1200329"/>
          </a:xfrm>
          <a:prstGeom prst="rect">
            <a:avLst/>
          </a:prstGeom>
          <a:noFill/>
          <a:ln w="41275" cap="rnd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Please remember to contact SPS at any time if you need assistance.  We’re happy to help!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Molly McCarty, Co-Director SPS, Pre-Award, ext. 7394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Megan Faulkner, SPS Research Administrator, ext. 5459</a:t>
            </a:r>
          </a:p>
        </p:txBody>
      </p:sp>
    </p:spTree>
    <p:extLst>
      <p:ext uri="{BB962C8B-B14F-4D97-AF65-F5344CB8AC3E}">
        <p14:creationId xmlns:p14="http://schemas.microsoft.com/office/powerpoint/2010/main" val="60711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412" y="1863635"/>
            <a:ext cx="9265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 June 1, 2018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proposals are to be routed and/or submitted through Cayuse SP</a:t>
            </a:r>
          </a:p>
        </p:txBody>
      </p:sp>
    </p:spTree>
    <p:extLst>
      <p:ext uri="{BB962C8B-B14F-4D97-AF65-F5344CB8AC3E}">
        <p14:creationId xmlns:p14="http://schemas.microsoft.com/office/powerpoint/2010/main" val="46265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648" y="1292276"/>
            <a:ext cx="11215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Cayuse Testing Environment (if you’d like to practice):   </a:t>
            </a:r>
            <a:r>
              <a:rPr lang="en-US" sz="1600" u="sng" dirty="0">
                <a:hlinkClick r:id="rId2"/>
              </a:rPr>
              <a:t>https://chapman-t.cayuse424.com/</a:t>
            </a:r>
            <a:endParaRPr lang="en-US" sz="1600" dirty="0"/>
          </a:p>
          <a:p>
            <a:r>
              <a:rPr lang="en-US" sz="1600" dirty="0"/>
              <a:t>Username:   Your Chapman ID	</a:t>
            </a:r>
            <a:r>
              <a:rPr lang="en-US" sz="1600" dirty="0" err="1"/>
              <a:t>eg</a:t>
            </a:r>
            <a:r>
              <a:rPr lang="en-US" sz="1600" dirty="0"/>
              <a:t>. </a:t>
            </a:r>
            <a:r>
              <a:rPr lang="en-US" sz="1600" dirty="0" err="1"/>
              <a:t>mmccarty</a:t>
            </a:r>
            <a:r>
              <a:rPr lang="en-US" sz="1600" dirty="0"/>
              <a:t>	Password:    </a:t>
            </a:r>
            <a:r>
              <a:rPr lang="en-US" sz="1600" b="1" dirty="0" err="1"/>
              <a:t>catcat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709" y="2349093"/>
            <a:ext cx="4806853" cy="36847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649" y="297015"/>
            <a:ext cx="9816174" cy="80021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Cayuse Login:   </a:t>
            </a:r>
            <a:r>
              <a:rPr lang="en-US" b="1" u="sng" dirty="0">
                <a:hlinkClick r:id="rId4"/>
              </a:rPr>
              <a:t>https://chapman.cayuse424.com/</a:t>
            </a:r>
            <a:endParaRPr lang="en-US" b="1" dirty="0"/>
          </a:p>
          <a:p>
            <a:r>
              <a:rPr lang="en-US" b="1" dirty="0"/>
              <a:t>Username:</a:t>
            </a:r>
            <a:r>
              <a:rPr lang="en-US" dirty="0"/>
              <a:t>   Your Chapman ID  (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 err="1"/>
              <a:t>Mmccarty</a:t>
            </a:r>
            <a:r>
              <a:rPr lang="en-US" dirty="0"/>
              <a:t>)	    </a:t>
            </a:r>
            <a:r>
              <a:rPr lang="en-US" b="1" dirty="0"/>
              <a:t>Password:</a:t>
            </a:r>
            <a:r>
              <a:rPr lang="en-US" dirty="0"/>
              <a:t>    Your single sign-on Chapman password</a:t>
            </a:r>
          </a:p>
        </p:txBody>
      </p:sp>
    </p:spTree>
    <p:extLst>
      <p:ext uri="{BB962C8B-B14F-4D97-AF65-F5344CB8AC3E}">
        <p14:creationId xmlns:p14="http://schemas.microsoft.com/office/powerpoint/2010/main" val="99187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61866" y="184826"/>
            <a:ext cx="9552562" cy="57295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8901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135" y="363488"/>
            <a:ext cx="5330758" cy="426460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402732" y="3949430"/>
            <a:ext cx="1546698" cy="252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468" y="3618684"/>
            <a:ext cx="2062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Click the</a:t>
            </a:r>
          </a:p>
          <a:p>
            <a:r>
              <a:rPr lang="en-US" b="1" i="1" dirty="0"/>
              <a:t>Sponsored Projects link</a:t>
            </a:r>
          </a:p>
        </p:txBody>
      </p:sp>
    </p:spTree>
    <p:extLst>
      <p:ext uri="{BB962C8B-B14F-4D97-AF65-F5344CB8AC3E}">
        <p14:creationId xmlns:p14="http://schemas.microsoft.com/office/powerpoint/2010/main" val="4165322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84051" y="729573"/>
            <a:ext cx="10019490" cy="5642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6970" y="87549"/>
            <a:ext cx="949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You’ve arrived at the Cayuse SP Navigation Page!</a:t>
            </a:r>
          </a:p>
        </p:txBody>
      </p:sp>
    </p:spTree>
    <p:extLst>
      <p:ext uri="{BB962C8B-B14F-4D97-AF65-F5344CB8AC3E}">
        <p14:creationId xmlns:p14="http://schemas.microsoft.com/office/powerpoint/2010/main" val="96833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664" y="496110"/>
            <a:ext cx="109436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Cayuse SP has multiple Menus and Dashboards for convenient access to project information.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My Dashboard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Dashboards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Proposal Dashboard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Award Dashboard 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(feature to be rolled out during Phase II of Cayuse implementation)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Certifications/Approvals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910" y="886007"/>
            <a:ext cx="2815650" cy="534371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12010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481" y="554477"/>
            <a:ext cx="11215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DASHBOARD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312943"/>
            <a:ext cx="88132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 New Proposal…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We’ll come back to this shortly!</a:t>
            </a:r>
          </a:p>
          <a:p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Proposals: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Allows you to edit and track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unsubmitted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submitted proposals that you created or are named on as a contributing member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to the left of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Proposals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dashboard list indicates the number of proposals in progress, if any.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5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684</Words>
  <Application>Microsoft Office PowerPoint</Application>
  <PresentationFormat>Widescreen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Cayuse @ Chapman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Borland, Jill</dc:creator>
  <cp:lastModifiedBy>McCarty, Molly</cp:lastModifiedBy>
  <cp:revision>51</cp:revision>
  <dcterms:created xsi:type="dcterms:W3CDTF">2018-04-30T22:56:24Z</dcterms:created>
  <dcterms:modified xsi:type="dcterms:W3CDTF">2022-06-13T20:40:23Z</dcterms:modified>
</cp:coreProperties>
</file>