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1" r:id="rId2"/>
    <p:sldId id="268" r:id="rId3"/>
    <p:sldId id="273" r:id="rId4"/>
    <p:sldId id="266" r:id="rId5"/>
    <p:sldId id="274" r:id="rId6"/>
    <p:sldId id="275" r:id="rId7"/>
    <p:sldId id="257" r:id="rId8"/>
    <p:sldId id="258" r:id="rId9"/>
    <p:sldId id="259" r:id="rId10"/>
    <p:sldId id="260" r:id="rId11"/>
    <p:sldId id="261" r:id="rId12"/>
    <p:sldId id="263" r:id="rId13"/>
    <p:sldId id="264" r:id="rId14"/>
    <p:sldId id="265" r:id="rId15"/>
    <p:sldId id="270" r:id="rId16"/>
    <p:sldId id="27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22" autoAdjust="0"/>
    <p:restoredTop sz="94660"/>
  </p:normalViewPr>
  <p:slideViewPr>
    <p:cSldViewPr snapToGrid="0">
      <p:cViewPr varScale="1">
        <p:scale>
          <a:sx n="83" d="100"/>
          <a:sy n="83" d="100"/>
        </p:scale>
        <p:origin x="96"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C3266-BD2A-468F-80AF-05EB0BDC2E8F}" type="datetimeFigureOut">
              <a:rPr lang="en-US" smtClean="0"/>
              <a:t>1/31/2022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A6255-0D1F-4080-A125-8636F4BE826B}" type="slidenum">
              <a:rPr lang="en-US" smtClean="0"/>
              <a:t>‹#›</a:t>
            </a:fld>
            <a:endParaRPr lang="en-US" dirty="0"/>
          </a:p>
        </p:txBody>
      </p:sp>
    </p:spTree>
    <p:extLst>
      <p:ext uri="{BB962C8B-B14F-4D97-AF65-F5344CB8AC3E}">
        <p14:creationId xmlns:p14="http://schemas.microsoft.com/office/powerpoint/2010/main" val="378722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1</a:t>
            </a:fld>
            <a:endParaRPr lang="en-US"/>
          </a:p>
        </p:txBody>
      </p:sp>
    </p:spTree>
    <p:extLst>
      <p:ext uri="{BB962C8B-B14F-4D97-AF65-F5344CB8AC3E}">
        <p14:creationId xmlns:p14="http://schemas.microsoft.com/office/powerpoint/2010/main" val="305118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92EBC-29DC-4D99-ABF9-4F8A612E8FD6}" type="slidenum">
              <a:rPr lang="en-US" smtClean="0"/>
              <a:t>2</a:t>
            </a:fld>
            <a:endParaRPr lang="en-US" dirty="0"/>
          </a:p>
        </p:txBody>
      </p:sp>
    </p:spTree>
    <p:extLst>
      <p:ext uri="{BB962C8B-B14F-4D97-AF65-F5344CB8AC3E}">
        <p14:creationId xmlns:p14="http://schemas.microsoft.com/office/powerpoint/2010/main" val="154299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3</a:t>
            </a:fld>
            <a:endParaRPr lang="en-US"/>
          </a:p>
        </p:txBody>
      </p:sp>
    </p:spTree>
    <p:extLst>
      <p:ext uri="{BB962C8B-B14F-4D97-AF65-F5344CB8AC3E}">
        <p14:creationId xmlns:p14="http://schemas.microsoft.com/office/powerpoint/2010/main" val="25219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92EBC-29DC-4D99-ABF9-4F8A612E8FD6}" type="slidenum">
              <a:rPr lang="en-US" smtClean="0"/>
              <a:t>4</a:t>
            </a:fld>
            <a:endParaRPr lang="en-US" dirty="0"/>
          </a:p>
        </p:txBody>
      </p:sp>
    </p:spTree>
    <p:extLst>
      <p:ext uri="{BB962C8B-B14F-4D97-AF65-F5344CB8AC3E}">
        <p14:creationId xmlns:p14="http://schemas.microsoft.com/office/powerpoint/2010/main" val="212086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6</a:t>
            </a:fld>
            <a:endParaRPr lang="en-US"/>
          </a:p>
        </p:txBody>
      </p:sp>
    </p:spTree>
    <p:extLst>
      <p:ext uri="{BB962C8B-B14F-4D97-AF65-F5344CB8AC3E}">
        <p14:creationId xmlns:p14="http://schemas.microsoft.com/office/powerpoint/2010/main" val="304167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17</a:t>
            </a:fld>
            <a:endParaRPr lang="en-US"/>
          </a:p>
        </p:txBody>
      </p:sp>
    </p:spTree>
    <p:extLst>
      <p:ext uri="{BB962C8B-B14F-4D97-AF65-F5344CB8AC3E}">
        <p14:creationId xmlns:p14="http://schemas.microsoft.com/office/powerpoint/2010/main" val="220327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330DC0D-F8B8-418A-AA3F-46CD4F1A16C4}" type="datetime1">
              <a:rPr lang="en-US" smtClean="0"/>
              <a:t>1/31/2022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dirty="0"/>
              <a:t>Office of Research Compliance v1-2016</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03464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78003-2D7F-453D-8278-9B8034B466AB}" type="datetime1">
              <a:rPr lang="en-US" smtClean="0"/>
              <a:t>1/31/2022</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34750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00166-03C0-461F-B8F2-55FC4F5B7814}" type="datetime1">
              <a:rPr lang="en-US" smtClean="0"/>
              <a:t>1/31/2022</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115213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C0694-E2DD-4A56-ABF4-2B2D39F275E1}" type="datetime1">
              <a:rPr lang="en-US" smtClean="0"/>
              <a:t>1/31/2022</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75361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51686-A439-4B6D-9C15-1B5EA15C88E0}" type="datetime1">
              <a:rPr lang="en-US" smtClean="0"/>
              <a:t>1/31/2022</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15192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D0DD4-50CB-4DEC-83A3-BF71DF862771}" type="datetime1">
              <a:rPr lang="en-US" smtClean="0"/>
              <a:t>1/31/2022</a:t>
            </a:fld>
            <a:endParaRPr lang="en-US" dirty="0"/>
          </a:p>
        </p:txBody>
      </p:sp>
      <p:sp>
        <p:nvSpPr>
          <p:cNvPr id="6" name="Footer Placeholder 5"/>
          <p:cNvSpPr>
            <a:spLocks noGrp="1"/>
          </p:cNvSpPr>
          <p:nvPr>
            <p:ph type="ftr" sz="quarter" idx="11"/>
          </p:nvPr>
        </p:nvSpPr>
        <p:spPr/>
        <p:txBody>
          <a:bodyPr/>
          <a:lstStyle/>
          <a:p>
            <a:r>
              <a:rPr lang="en-US" dirty="0"/>
              <a:t>Office of Research Compliance v1-2016</a:t>
            </a:r>
          </a:p>
        </p:txBody>
      </p:sp>
      <p:sp>
        <p:nvSpPr>
          <p:cNvPr id="7" name="Slide Number Placeholder 6"/>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92884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EAAB5F-476F-4858-9AA7-661FEC1D69B4}" type="datetime1">
              <a:rPr lang="en-US" smtClean="0"/>
              <a:t>1/31/2022</a:t>
            </a:fld>
            <a:endParaRPr lang="en-US" dirty="0"/>
          </a:p>
        </p:txBody>
      </p:sp>
      <p:sp>
        <p:nvSpPr>
          <p:cNvPr id="8" name="Footer Placeholder 7"/>
          <p:cNvSpPr>
            <a:spLocks noGrp="1"/>
          </p:cNvSpPr>
          <p:nvPr>
            <p:ph type="ftr" sz="quarter" idx="11"/>
          </p:nvPr>
        </p:nvSpPr>
        <p:spPr/>
        <p:txBody>
          <a:bodyPr/>
          <a:lstStyle/>
          <a:p>
            <a:r>
              <a:rPr lang="en-US" dirty="0"/>
              <a:t>Office of Research Compliance v1-2016</a:t>
            </a:r>
          </a:p>
        </p:txBody>
      </p:sp>
      <p:sp>
        <p:nvSpPr>
          <p:cNvPr id="9" name="Slide Number Placeholder 8"/>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273290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A68371-4291-46EA-8075-F1C0740C7E27}" type="datetime1">
              <a:rPr lang="en-US" smtClean="0"/>
              <a:t>1/31/2022</a:t>
            </a:fld>
            <a:endParaRPr lang="en-US" dirty="0"/>
          </a:p>
        </p:txBody>
      </p:sp>
      <p:sp>
        <p:nvSpPr>
          <p:cNvPr id="4" name="Footer Placeholder 3"/>
          <p:cNvSpPr>
            <a:spLocks noGrp="1"/>
          </p:cNvSpPr>
          <p:nvPr>
            <p:ph type="ftr" sz="quarter" idx="11"/>
          </p:nvPr>
        </p:nvSpPr>
        <p:spPr/>
        <p:txBody>
          <a:bodyPr/>
          <a:lstStyle/>
          <a:p>
            <a:r>
              <a:rPr lang="en-US" dirty="0"/>
              <a:t>Office of Research Compliance v1-2016</a:t>
            </a:r>
          </a:p>
        </p:txBody>
      </p:sp>
      <p:sp>
        <p:nvSpPr>
          <p:cNvPr id="5" name="Slide Number Placeholder 4"/>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42999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B3514-F223-42A0-80CF-7D652A553D16}" type="datetime1">
              <a:rPr lang="en-US" smtClean="0"/>
              <a:t>1/31/2022</a:t>
            </a:fld>
            <a:endParaRPr lang="en-US" dirty="0"/>
          </a:p>
        </p:txBody>
      </p:sp>
      <p:sp>
        <p:nvSpPr>
          <p:cNvPr id="3" name="Footer Placeholder 2"/>
          <p:cNvSpPr>
            <a:spLocks noGrp="1"/>
          </p:cNvSpPr>
          <p:nvPr>
            <p:ph type="ftr" sz="quarter" idx="11"/>
          </p:nvPr>
        </p:nvSpPr>
        <p:spPr/>
        <p:txBody>
          <a:bodyPr/>
          <a:lstStyle/>
          <a:p>
            <a:r>
              <a:rPr lang="en-US" dirty="0"/>
              <a:t>Office of Research Compliance v1-2016</a:t>
            </a:r>
          </a:p>
        </p:txBody>
      </p:sp>
      <p:sp>
        <p:nvSpPr>
          <p:cNvPr id="4" name="Slide Number Placeholder 3"/>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93933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0ABB6E08-42DC-4231-A5CA-323448ECAB70}" type="datetime1">
              <a:rPr lang="en-US" smtClean="0"/>
              <a:t>1/31/2022</a:t>
            </a:fld>
            <a:endParaRPr lang="en-US" dirty="0"/>
          </a:p>
        </p:txBody>
      </p:sp>
      <p:sp>
        <p:nvSpPr>
          <p:cNvPr id="6" name="Footer Placeholder 5"/>
          <p:cNvSpPr>
            <a:spLocks noGrp="1"/>
          </p:cNvSpPr>
          <p:nvPr>
            <p:ph type="ftr" sz="quarter" idx="11"/>
          </p:nvPr>
        </p:nvSpPr>
        <p:spPr/>
        <p:txBody>
          <a:bodyPr/>
          <a:lstStyle/>
          <a:p>
            <a:r>
              <a:rPr lang="en-US" dirty="0"/>
              <a:t>Office of Research Compliance v1-2016</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6484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4CFAA42-4993-4B50-9E11-6111D4ACE85B}" type="datetime1">
              <a:rPr lang="en-US" smtClean="0"/>
              <a:t>1/31/2022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dirty="0"/>
              <a:t>Office of Research Compliance v1-2016</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31353441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05FCDA3-3AEB-468A-B397-EE935B4C7C96}" type="datetime1">
              <a:rPr lang="en-US" smtClean="0"/>
              <a:t>1/31/2022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dirty="0"/>
              <a:t>Office of Research Compliance v1-2016</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008349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irb@chapman.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chapman.edu/research/integrity/irb/forms-and-instruction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rb@chapman.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cpp.cayuse424.com/rs/irb"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4850" y="1528065"/>
            <a:ext cx="10782300" cy="1417012"/>
          </a:xfrm>
          <a:noFill/>
        </p:spPr>
        <p:txBody>
          <a:bodyPr/>
          <a:lstStyle/>
          <a:p>
            <a:pPr algn="ctr"/>
            <a:r>
              <a:rPr lang="en-US" sz="13800" dirty="0">
                <a:solidFill>
                  <a:srgbClr val="FFC000"/>
                </a:solidFill>
                <a:latin typeface="Albertus MT Lt" panose="020E0502030304020304" pitchFamily="34" charset="0"/>
              </a:rPr>
              <a:t>Cayuse IRB</a:t>
            </a:r>
          </a:p>
        </p:txBody>
      </p:sp>
      <p:sp>
        <p:nvSpPr>
          <p:cNvPr id="3" name="Subtitle 2"/>
          <p:cNvSpPr>
            <a:spLocks noGrp="1"/>
          </p:cNvSpPr>
          <p:nvPr>
            <p:ph type="subTitle" idx="1"/>
          </p:nvPr>
        </p:nvSpPr>
        <p:spPr>
          <a:xfrm>
            <a:off x="1481899" y="3749603"/>
            <a:ext cx="9228201" cy="1645920"/>
          </a:xfrm>
        </p:spPr>
        <p:txBody>
          <a:bodyPr>
            <a:normAutofit lnSpcReduction="10000"/>
          </a:bodyPr>
          <a:lstStyle/>
          <a:p>
            <a:pPr algn="ctr"/>
            <a:r>
              <a:rPr lang="en-US" sz="6000" dirty="0">
                <a:solidFill>
                  <a:srgbClr val="FFC000"/>
                </a:solidFill>
                <a:latin typeface="Albertus MT Lt" panose="020E0502030304020304" pitchFamily="34" charset="0"/>
              </a:rPr>
              <a:t>Creating and Submitting additional submissions</a:t>
            </a:r>
          </a:p>
        </p:txBody>
      </p:sp>
      <p:sp>
        <p:nvSpPr>
          <p:cNvPr id="5" name="Footer Placeholder 5"/>
          <p:cNvSpPr>
            <a:spLocks noGrp="1"/>
          </p:cNvSpPr>
          <p:nvPr>
            <p:ph type="ftr" sz="quarter" idx="11"/>
          </p:nvPr>
        </p:nvSpPr>
        <p:spPr>
          <a:xfrm>
            <a:off x="685800" y="6554697"/>
            <a:ext cx="5029200" cy="228600"/>
          </a:xfrm>
        </p:spPr>
        <p:txBody>
          <a:bodyPr/>
          <a:lstStyle/>
          <a:p>
            <a:r>
              <a:rPr lang="en-US" sz="1400" dirty="0"/>
              <a:t>Office of Research INTEGRITY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25528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2" y="0"/>
            <a:ext cx="11654435" cy="6858000"/>
          </a:xfrm>
          <a:prstGeom prst="rect">
            <a:avLst/>
          </a:prstGeom>
        </p:spPr>
      </p:pic>
      <p:sp>
        <p:nvSpPr>
          <p:cNvPr id="3" name="TextBox 2"/>
          <p:cNvSpPr txBox="1"/>
          <p:nvPr/>
        </p:nvSpPr>
        <p:spPr>
          <a:xfrm>
            <a:off x="3002507" y="5043055"/>
            <a:ext cx="6741993" cy="646331"/>
          </a:xfrm>
          <a:prstGeom prst="rect">
            <a:avLst/>
          </a:prstGeom>
          <a:solidFill>
            <a:schemeClr val="accent1">
              <a:lumMod val="40000"/>
              <a:lumOff val="60000"/>
            </a:schemeClr>
          </a:solidFill>
        </p:spPr>
        <p:txBody>
          <a:bodyPr wrap="square" rtlCol="0">
            <a:spAutoFit/>
          </a:bodyPr>
          <a:lstStyle/>
          <a:p>
            <a:r>
              <a:rPr lang="en-US" dirty="0"/>
              <a:t>You’re taken to this page. </a:t>
            </a:r>
          </a:p>
          <a:p>
            <a:r>
              <a:rPr lang="en-US" dirty="0"/>
              <a:t>Click on “Edit” to provide details about the submission to the IRB.</a:t>
            </a:r>
          </a:p>
        </p:txBody>
      </p:sp>
      <p:sp>
        <p:nvSpPr>
          <p:cNvPr id="4" name="Up Arrow 3"/>
          <p:cNvSpPr/>
          <p:nvPr/>
        </p:nvSpPr>
        <p:spPr>
          <a:xfrm>
            <a:off x="2087418" y="2401455"/>
            <a:ext cx="554182" cy="94210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Tree>
    <p:extLst>
      <p:ext uri="{BB962C8B-B14F-4D97-AF65-F5344CB8AC3E}">
        <p14:creationId xmlns:p14="http://schemas.microsoft.com/office/powerpoint/2010/main" val="413251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78" y="0"/>
            <a:ext cx="11666243" cy="6858000"/>
          </a:xfrm>
          <a:prstGeom prst="rect">
            <a:avLst/>
          </a:prstGeom>
        </p:spPr>
      </p:pic>
      <p:sp>
        <p:nvSpPr>
          <p:cNvPr id="3" name="TextBox 2"/>
          <p:cNvSpPr txBox="1"/>
          <p:nvPr/>
        </p:nvSpPr>
        <p:spPr>
          <a:xfrm>
            <a:off x="4484253" y="1995054"/>
            <a:ext cx="5778863" cy="923330"/>
          </a:xfrm>
          <a:prstGeom prst="rect">
            <a:avLst/>
          </a:prstGeom>
          <a:solidFill>
            <a:schemeClr val="accent1">
              <a:lumMod val="40000"/>
              <a:lumOff val="60000"/>
            </a:schemeClr>
          </a:solidFill>
          <a:ln>
            <a:solidFill>
              <a:schemeClr val="accent1">
                <a:lumMod val="60000"/>
                <a:lumOff val="40000"/>
              </a:schemeClr>
            </a:solidFill>
          </a:ln>
        </p:spPr>
        <p:txBody>
          <a:bodyPr wrap="square" rtlCol="0">
            <a:spAutoFit/>
          </a:bodyPr>
          <a:lstStyle/>
          <a:p>
            <a:r>
              <a:rPr lang="en-US" dirty="0"/>
              <a:t>Fill out the “protocol.”  Remember this is not the same as the initial protocol you did before.</a:t>
            </a:r>
          </a:p>
          <a:p>
            <a:r>
              <a:rPr lang="en-US" dirty="0"/>
              <a:t>When you are finished, click on “Complete Submission”.</a:t>
            </a:r>
          </a:p>
        </p:txBody>
      </p:sp>
      <p:sp>
        <p:nvSpPr>
          <p:cNvPr id="4" name="Up Arrow 3"/>
          <p:cNvSpPr/>
          <p:nvPr/>
        </p:nvSpPr>
        <p:spPr>
          <a:xfrm>
            <a:off x="1921164" y="2327564"/>
            <a:ext cx="923636" cy="125614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Tree>
    <p:extLst>
      <p:ext uri="{BB962C8B-B14F-4D97-AF65-F5344CB8AC3E}">
        <p14:creationId xmlns:p14="http://schemas.microsoft.com/office/powerpoint/2010/main" val="205286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18" y="0"/>
            <a:ext cx="11664164" cy="6858000"/>
          </a:xfrm>
          <a:prstGeom prst="rect">
            <a:avLst/>
          </a:prstGeom>
        </p:spPr>
      </p:pic>
      <p:sp>
        <p:nvSpPr>
          <p:cNvPr id="3" name="TextBox 2"/>
          <p:cNvSpPr txBox="1"/>
          <p:nvPr/>
        </p:nvSpPr>
        <p:spPr>
          <a:xfrm>
            <a:off x="2780145" y="5144655"/>
            <a:ext cx="5408512" cy="1200329"/>
          </a:xfrm>
          <a:prstGeom prst="rect">
            <a:avLst/>
          </a:prstGeom>
          <a:solidFill>
            <a:schemeClr val="accent1">
              <a:lumMod val="60000"/>
              <a:lumOff val="40000"/>
            </a:schemeClr>
          </a:solidFill>
        </p:spPr>
        <p:txBody>
          <a:bodyPr wrap="square" rtlCol="0">
            <a:spAutoFit/>
          </a:bodyPr>
          <a:lstStyle/>
          <a:p>
            <a:r>
              <a:rPr lang="en-US" dirty="0"/>
              <a:t>You’ll be redirected to this page.  You will need to “Certify” in order to finalize the submission.   Certification says you knowingly mean to take this action (to renew, amend/modify, or close).</a:t>
            </a:r>
          </a:p>
        </p:txBody>
      </p:sp>
      <p:sp>
        <p:nvSpPr>
          <p:cNvPr id="4" name="Up Arrow 3"/>
          <p:cNvSpPr/>
          <p:nvPr/>
        </p:nvSpPr>
        <p:spPr>
          <a:xfrm>
            <a:off x="11176000" y="2466109"/>
            <a:ext cx="480291" cy="89592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Tree>
    <p:extLst>
      <p:ext uri="{BB962C8B-B14F-4D97-AF65-F5344CB8AC3E}">
        <p14:creationId xmlns:p14="http://schemas.microsoft.com/office/powerpoint/2010/main" val="407949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42" y="0"/>
            <a:ext cx="11713715" cy="6858000"/>
          </a:xfrm>
          <a:prstGeom prst="rect">
            <a:avLst/>
          </a:prstGeom>
        </p:spPr>
      </p:pic>
      <p:sp>
        <p:nvSpPr>
          <p:cNvPr id="3" name="TextBox 2"/>
          <p:cNvSpPr txBox="1"/>
          <p:nvPr/>
        </p:nvSpPr>
        <p:spPr>
          <a:xfrm>
            <a:off x="6280727" y="729673"/>
            <a:ext cx="2410691" cy="646331"/>
          </a:xfrm>
          <a:prstGeom prst="rect">
            <a:avLst/>
          </a:prstGeom>
          <a:solidFill>
            <a:schemeClr val="accent1">
              <a:lumMod val="60000"/>
              <a:lumOff val="40000"/>
            </a:schemeClr>
          </a:solidFill>
        </p:spPr>
        <p:txBody>
          <a:bodyPr wrap="square" rtlCol="0">
            <a:spAutoFit/>
          </a:bodyPr>
          <a:lstStyle/>
          <a:p>
            <a:pPr algn="ctr"/>
            <a:r>
              <a:rPr lang="en-US" dirty="0"/>
              <a:t>Read and select “Confirm”.</a:t>
            </a:r>
          </a:p>
        </p:txBody>
      </p:sp>
      <p:sp>
        <p:nvSpPr>
          <p:cNvPr id="5"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Tree>
    <p:extLst>
      <p:ext uri="{BB962C8B-B14F-4D97-AF65-F5344CB8AC3E}">
        <p14:creationId xmlns:p14="http://schemas.microsoft.com/office/powerpoint/2010/main" val="62813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78" y="0"/>
            <a:ext cx="11666243" cy="6858000"/>
          </a:xfrm>
          <a:prstGeom prst="rect">
            <a:avLst/>
          </a:prstGeom>
        </p:spPr>
      </p:pic>
      <p:sp>
        <p:nvSpPr>
          <p:cNvPr id="3" name="TextBox 2"/>
          <p:cNvSpPr txBox="1"/>
          <p:nvPr/>
        </p:nvSpPr>
        <p:spPr>
          <a:xfrm>
            <a:off x="5523345" y="2967335"/>
            <a:ext cx="4867564" cy="1754326"/>
          </a:xfrm>
          <a:prstGeom prst="rect">
            <a:avLst/>
          </a:prstGeom>
          <a:solidFill>
            <a:schemeClr val="accent1">
              <a:lumMod val="60000"/>
              <a:lumOff val="40000"/>
            </a:schemeClr>
          </a:solidFill>
        </p:spPr>
        <p:txBody>
          <a:bodyPr wrap="square" rtlCol="0">
            <a:spAutoFit/>
          </a:bodyPr>
          <a:lstStyle/>
          <a:p>
            <a:r>
              <a:rPr lang="en-US" dirty="0"/>
              <a:t>After you have certified, the submission details page should look like this.  The study protocol is now “Under Pre-Review” which means it’s with the IRB office.  You and any co-PIs should receive an email confirmation of the action and submission type you did.</a:t>
            </a:r>
          </a:p>
        </p:txBody>
      </p:sp>
      <p:sp>
        <p:nvSpPr>
          <p:cNvPr id="4" name="Left Arrow 3"/>
          <p:cNvSpPr/>
          <p:nvPr/>
        </p:nvSpPr>
        <p:spPr>
          <a:xfrm>
            <a:off x="2770909" y="1588655"/>
            <a:ext cx="1219200" cy="3971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Tree>
    <p:extLst>
      <p:ext uri="{BB962C8B-B14F-4D97-AF65-F5344CB8AC3E}">
        <p14:creationId xmlns:p14="http://schemas.microsoft.com/office/powerpoint/2010/main" val="272950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2" y="0"/>
            <a:ext cx="11654435" cy="6858000"/>
          </a:xfrm>
          <a:prstGeom prst="rect">
            <a:avLst/>
          </a:prstGeom>
        </p:spPr>
      </p:pic>
      <p:sp>
        <p:nvSpPr>
          <p:cNvPr id="3" name="Left Arrow 2"/>
          <p:cNvSpPr/>
          <p:nvPr/>
        </p:nvSpPr>
        <p:spPr>
          <a:xfrm>
            <a:off x="4904509" y="2087418"/>
            <a:ext cx="1376218" cy="711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92618" y="5149677"/>
            <a:ext cx="6018870" cy="1477328"/>
          </a:xfrm>
          <a:prstGeom prst="rect">
            <a:avLst/>
          </a:prstGeom>
          <a:solidFill>
            <a:schemeClr val="accent1">
              <a:lumMod val="60000"/>
              <a:lumOff val="40000"/>
            </a:schemeClr>
          </a:solidFill>
        </p:spPr>
        <p:txBody>
          <a:bodyPr wrap="square" rtlCol="0">
            <a:spAutoFit/>
          </a:bodyPr>
          <a:lstStyle/>
          <a:p>
            <a:r>
              <a:rPr lang="en-US" dirty="0"/>
              <a:t>For a withdrawal, your not-yet-approved study protocol won’t appear in the </a:t>
            </a:r>
            <a:r>
              <a:rPr lang="en-US" dirty="0" err="1"/>
              <a:t>X’d</a:t>
            </a:r>
            <a:r>
              <a:rPr lang="en-US" dirty="0"/>
              <a:t> box.  Find it in the box with the red arrow and select the protocol. Then select “New Submission” tab at the top of the screen and a drop-down menu with the option “Withdrawal” appears. Follow the processes.</a:t>
            </a:r>
          </a:p>
        </p:txBody>
      </p:sp>
      <p:sp>
        <p:nvSpPr>
          <p:cNvPr id="5" name="TextBox 4"/>
          <p:cNvSpPr txBox="1"/>
          <p:nvPr/>
        </p:nvSpPr>
        <p:spPr>
          <a:xfrm>
            <a:off x="2265529" y="4491720"/>
            <a:ext cx="1828800" cy="1569660"/>
          </a:xfrm>
          <a:prstGeom prst="rect">
            <a:avLst/>
          </a:prstGeom>
          <a:noFill/>
        </p:spPr>
        <p:txBody>
          <a:bodyPr wrap="square" rtlCol="0">
            <a:spAutoFit/>
          </a:bodyPr>
          <a:lstStyle/>
          <a:p>
            <a:r>
              <a:rPr lang="en-US" sz="9600" b="1" i="1" dirty="0"/>
              <a:t>X</a:t>
            </a:r>
          </a:p>
        </p:txBody>
      </p:sp>
      <p:sp>
        <p:nvSpPr>
          <p:cNvPr id="7" name="TextBox 6"/>
          <p:cNvSpPr txBox="1"/>
          <p:nvPr/>
        </p:nvSpPr>
        <p:spPr>
          <a:xfrm>
            <a:off x="2296575" y="170518"/>
            <a:ext cx="3954095" cy="646331"/>
          </a:xfrm>
          <a:prstGeom prst="rect">
            <a:avLst/>
          </a:prstGeom>
          <a:solidFill>
            <a:schemeClr val="accent1">
              <a:lumMod val="60000"/>
              <a:lumOff val="40000"/>
            </a:schemeClr>
          </a:solidFill>
        </p:spPr>
        <p:txBody>
          <a:bodyPr wrap="square" rtlCol="0">
            <a:spAutoFit/>
          </a:bodyPr>
          <a:lstStyle/>
          <a:p>
            <a:r>
              <a:rPr lang="en-US" sz="3600" dirty="0"/>
              <a:t>For a withdrawal ….</a:t>
            </a:r>
          </a:p>
        </p:txBody>
      </p:sp>
      <p:sp>
        <p:nvSpPr>
          <p:cNvPr id="8"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Tree>
    <p:extLst>
      <p:ext uri="{BB962C8B-B14F-4D97-AF65-F5344CB8AC3E}">
        <p14:creationId xmlns:p14="http://schemas.microsoft.com/office/powerpoint/2010/main" val="104996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4B88A4-4F8D-CB48-A204-7C04395DEB29}"/>
              </a:ext>
            </a:extLst>
          </p:cNvPr>
          <p:cNvPicPr>
            <a:picLocks noChangeAspect="1"/>
          </p:cNvPicPr>
          <p:nvPr/>
        </p:nvPicPr>
        <p:blipFill rotWithShape="1">
          <a:blip r:embed="rId2">
            <a:extLst>
              <a:ext uri="{28A0092B-C50C-407E-A947-70E740481C1C}">
                <a14:useLocalDpi xmlns:a14="http://schemas.microsoft.com/office/drawing/2010/main" val="0"/>
              </a:ext>
            </a:extLst>
          </a:blip>
          <a:srcRect t="8975"/>
          <a:stretch/>
        </p:blipFill>
        <p:spPr>
          <a:xfrm>
            <a:off x="0" y="949124"/>
            <a:ext cx="12192000" cy="5502298"/>
          </a:xfrm>
          <a:prstGeom prst="rect">
            <a:avLst/>
          </a:prstGeom>
        </p:spPr>
      </p:pic>
      <p:sp>
        <p:nvSpPr>
          <p:cNvPr id="3" name="Left Arrow 2"/>
          <p:cNvSpPr/>
          <p:nvPr/>
        </p:nvSpPr>
        <p:spPr>
          <a:xfrm>
            <a:off x="2196033" y="2423083"/>
            <a:ext cx="1376218" cy="711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11595" y="4974094"/>
            <a:ext cx="6018870" cy="1477328"/>
          </a:xfrm>
          <a:prstGeom prst="rect">
            <a:avLst/>
          </a:prstGeom>
          <a:solidFill>
            <a:schemeClr val="accent1">
              <a:lumMod val="60000"/>
              <a:lumOff val="40000"/>
            </a:schemeClr>
          </a:solidFill>
        </p:spPr>
        <p:txBody>
          <a:bodyPr wrap="square" rtlCol="0">
            <a:spAutoFit/>
          </a:bodyPr>
          <a:lstStyle/>
          <a:p>
            <a:r>
              <a:rPr lang="en-US" dirty="0"/>
              <a:t>After select your study from the dashboard, hover your cursor over the title on the Study Details page. Clicking in that text box should allow the study title to be edited. After making any edits, the change will need to be saved by selecting the blue checkmark that appears immediately below that field.</a:t>
            </a:r>
          </a:p>
        </p:txBody>
      </p:sp>
      <p:sp>
        <p:nvSpPr>
          <p:cNvPr id="8"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
        <p:nvSpPr>
          <p:cNvPr id="7" name="TextBox 6"/>
          <p:cNvSpPr txBox="1"/>
          <p:nvPr/>
        </p:nvSpPr>
        <p:spPr>
          <a:xfrm>
            <a:off x="2296575" y="170518"/>
            <a:ext cx="4960752" cy="646331"/>
          </a:xfrm>
          <a:prstGeom prst="rect">
            <a:avLst/>
          </a:prstGeom>
          <a:solidFill>
            <a:schemeClr val="accent1">
              <a:lumMod val="60000"/>
              <a:lumOff val="40000"/>
            </a:schemeClr>
          </a:solidFill>
        </p:spPr>
        <p:txBody>
          <a:bodyPr wrap="square" rtlCol="0">
            <a:spAutoFit/>
          </a:bodyPr>
          <a:lstStyle/>
          <a:p>
            <a:r>
              <a:rPr lang="en-US" sz="3600" dirty="0"/>
              <a:t>Changing a Study Title…</a:t>
            </a:r>
          </a:p>
        </p:txBody>
      </p:sp>
    </p:spTree>
    <p:extLst>
      <p:ext uri="{BB962C8B-B14F-4D97-AF65-F5344CB8AC3E}">
        <p14:creationId xmlns:p14="http://schemas.microsoft.com/office/powerpoint/2010/main" val="123299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613318"/>
            <a:ext cx="10753725" cy="5164548"/>
          </a:xfrm>
        </p:spPr>
        <p:txBody>
          <a:bodyPr anchor="ctr"/>
          <a:lstStyle/>
          <a:p>
            <a:pPr algn="ctr"/>
            <a:r>
              <a:rPr lang="en-US" sz="3200" dirty="0"/>
              <a:t>If you have any issues or questions, please contact the IRB Office: </a:t>
            </a:r>
            <a:r>
              <a:rPr lang="en-US" sz="3200" dirty="0">
                <a:hlinkClick r:id="rId3"/>
              </a:rPr>
              <a:t>irb@chapman.edu</a:t>
            </a:r>
            <a:r>
              <a:rPr lang="en-US" sz="3200" dirty="0"/>
              <a:t> or (714) 628-2833 and for IRB Consent Templates and links, visit our website at </a:t>
            </a:r>
            <a:r>
              <a:rPr lang="en-US" sz="3200" dirty="0">
                <a:hlinkClick r:id="rId4"/>
              </a:rPr>
              <a:t>https://www.chapman.edu/research/integrity/irb/forms-and-instructions.aspx</a:t>
            </a:r>
            <a:r>
              <a:rPr lang="en-US" sz="3200" dirty="0"/>
              <a:t> </a:t>
            </a:r>
          </a:p>
          <a:p>
            <a:pPr algn="ctr"/>
            <a:endParaRPr lang="en-US" sz="3200" dirty="0"/>
          </a:p>
          <a:p>
            <a:pPr algn="ctr"/>
            <a:r>
              <a:rPr lang="en-US" sz="3200" dirty="0"/>
              <a:t>As this is a new IRB system, if you find any issues (typos, unclear questions, etc.) please let us know!</a:t>
            </a:r>
          </a:p>
          <a:p>
            <a:endParaRPr lang="en-US" dirty="0"/>
          </a:p>
        </p:txBody>
      </p:sp>
      <p:sp>
        <p:nvSpPr>
          <p:cNvPr id="5" name="Footer Placeholder 5"/>
          <p:cNvSpPr>
            <a:spLocks noGrp="1"/>
          </p:cNvSpPr>
          <p:nvPr>
            <p:ph type="ftr" sz="quarter" idx="11"/>
          </p:nvPr>
        </p:nvSpPr>
        <p:spPr>
          <a:xfrm>
            <a:off x="685800" y="6554697"/>
            <a:ext cx="5029200" cy="228600"/>
          </a:xfrm>
        </p:spPr>
        <p:txBody>
          <a:bodyPr/>
          <a:lstStyle/>
          <a:p>
            <a:r>
              <a:rPr lang="en-US" sz="1400" dirty="0"/>
              <a:t>Office of Research INTEGRITY</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241260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28440"/>
          </a:xfrm>
        </p:spPr>
        <p:txBody>
          <a:bodyPr/>
          <a:lstStyle/>
          <a:p>
            <a:r>
              <a:rPr lang="en-US" dirty="0"/>
              <a:t>How to use this tutorial</a:t>
            </a:r>
          </a:p>
        </p:txBody>
      </p:sp>
      <p:sp>
        <p:nvSpPr>
          <p:cNvPr id="3" name="Content Placeholder 2"/>
          <p:cNvSpPr>
            <a:spLocks noGrp="1"/>
          </p:cNvSpPr>
          <p:nvPr>
            <p:ph idx="1"/>
          </p:nvPr>
        </p:nvSpPr>
        <p:spPr>
          <a:xfrm>
            <a:off x="685800" y="1513673"/>
            <a:ext cx="10937589" cy="5155324"/>
          </a:xfrm>
        </p:spPr>
        <p:txBody>
          <a:bodyPr>
            <a:normAutofit/>
          </a:bodyPr>
          <a:lstStyle/>
          <a:p>
            <a:pPr marL="228600" indent="-228600">
              <a:buFont typeface="Arial" panose="020B0604020202020204" pitchFamily="34" charset="0"/>
              <a:buChar char="•"/>
            </a:pPr>
            <a:r>
              <a:rPr lang="en-US" dirty="0"/>
              <a:t>This tutorial is for researchers (PIs) who already have an approved IRB protocol and wish to change the study title and submit a renewal, modification, incident (adverse event) or closure.  </a:t>
            </a:r>
          </a:p>
          <a:p>
            <a:pPr marL="228600" indent="-228600">
              <a:buFont typeface="Arial" panose="020B0604020202020204" pitchFamily="34" charset="0"/>
              <a:buChar char="•"/>
            </a:pPr>
            <a:r>
              <a:rPr lang="en-US" dirty="0"/>
              <a:t>If the protocol has </a:t>
            </a:r>
            <a:r>
              <a:rPr lang="en-US" u="sng" dirty="0"/>
              <a:t>not</a:t>
            </a:r>
            <a:r>
              <a:rPr lang="en-US" dirty="0"/>
              <a:t> been reviewed and approved, then the researchers can submit a withdrawal type protocol.  That process is similar to what is described here; the details are at the end of this tutorial.</a:t>
            </a:r>
          </a:p>
          <a:p>
            <a:pPr marL="228600" indent="-228600">
              <a:buFont typeface="Arial" panose="020B0604020202020204" pitchFamily="34" charset="0"/>
              <a:buChar char="•"/>
            </a:pPr>
            <a:r>
              <a:rPr lang="en-US" dirty="0"/>
              <a:t>In Cayuse, the first protocol is known as the “initial” study.  It can also be called “</a:t>
            </a:r>
            <a:r>
              <a:rPr lang="en-US" i="1" dirty="0"/>
              <a:t>de novo</a:t>
            </a:r>
            <a:r>
              <a:rPr lang="en-US" dirty="0"/>
              <a:t>,” “new,” “draft” while it is being written and developed, and “under review” by the IRB (both the office and the Board members).</a:t>
            </a:r>
          </a:p>
          <a:p>
            <a:pPr marL="228600" indent="-228600">
              <a:buFont typeface="Arial" panose="020B0604020202020204" pitchFamily="34" charset="0"/>
              <a:buChar char="•"/>
            </a:pPr>
            <a:r>
              <a:rPr lang="en-US" u="sng" dirty="0"/>
              <a:t>Before</a:t>
            </a:r>
            <a:r>
              <a:rPr lang="en-US" dirty="0"/>
              <a:t> approval, PIs can withdraw their protocol from further review.  Once </a:t>
            </a:r>
            <a:r>
              <a:rPr lang="en-US" u="sng" dirty="0"/>
              <a:t>approved</a:t>
            </a:r>
            <a:r>
              <a:rPr lang="en-US" dirty="0"/>
              <a:t>, then the protocol can be amended/modified, renewed, or closed.</a:t>
            </a:r>
          </a:p>
          <a:p>
            <a:pPr marL="228600" indent="-228600">
              <a:buFont typeface="Arial" panose="020B0604020202020204" pitchFamily="34" charset="0"/>
              <a:buChar char="•"/>
            </a:pPr>
            <a:r>
              <a:rPr lang="en-US" dirty="0"/>
              <a:t>Use your keyboard’s left/right/up/down arrow (or your mouse/trackpad scroll or the spacebar) to move through the PowerPoint. </a:t>
            </a:r>
            <a:r>
              <a:rPr lang="en-US" b="1" dirty="0"/>
              <a:t>Instructions are animated. </a:t>
            </a:r>
          </a:p>
        </p:txBody>
      </p:sp>
      <p:sp>
        <p:nvSpPr>
          <p:cNvPr id="5" name="Footer Placeholder 5"/>
          <p:cNvSpPr>
            <a:spLocks noGrp="1"/>
          </p:cNvSpPr>
          <p:nvPr>
            <p:ph type="ftr" sz="quarter" idx="11"/>
          </p:nvPr>
        </p:nvSpPr>
        <p:spPr>
          <a:xfrm>
            <a:off x="685800" y="6554697"/>
            <a:ext cx="5029200" cy="228600"/>
          </a:xfrm>
        </p:spPr>
        <p:txBody>
          <a:bodyPr/>
          <a:lstStyle/>
          <a:p>
            <a:r>
              <a:rPr lang="en-US" sz="1400" dirty="0"/>
              <a:t>Office of Research INTEGRITY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373341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002060"/>
                </a:solidFill>
              </a:rPr>
              <a:t>Before You Begin an IRB Protocol…</a:t>
            </a:r>
          </a:p>
        </p:txBody>
      </p:sp>
      <p:sp>
        <p:nvSpPr>
          <p:cNvPr id="5" name="Content Placeholder 4"/>
          <p:cNvSpPr>
            <a:spLocks noGrp="1"/>
          </p:cNvSpPr>
          <p:nvPr>
            <p:ph idx="1"/>
          </p:nvPr>
        </p:nvSpPr>
        <p:spPr/>
        <p:txBody>
          <a:bodyPr>
            <a:normAutofit/>
          </a:bodyPr>
          <a:lstStyle/>
          <a:p>
            <a:r>
              <a:rPr lang="en-US" dirty="0"/>
              <a:t>Make sure you have the following items ready</a:t>
            </a:r>
            <a:r>
              <a:rPr lang="en-US" dirty="0">
                <a:solidFill>
                  <a:srgbClr val="FF0000"/>
                </a:solidFill>
              </a:rPr>
              <a:t>*</a:t>
            </a:r>
            <a:r>
              <a:rPr lang="en-US" dirty="0"/>
              <a:t>:</a:t>
            </a:r>
          </a:p>
          <a:p>
            <a:pPr marL="228600" indent="-228600">
              <a:buFont typeface="Arial" panose="020B0604020202020204" pitchFamily="34" charset="0"/>
              <a:buChar char="•"/>
            </a:pPr>
            <a:r>
              <a:rPr lang="en-US" dirty="0"/>
              <a:t>Supplemental documents in individual document files (i.e. informed consent form(s), authorization(s), recruitment documents, questionnaires, etc.). Files can be in various formats (PDFs, </a:t>
            </a:r>
            <a:r>
              <a:rPr lang="en-US" dirty="0" err="1"/>
              <a:t>docx</a:t>
            </a:r>
            <a:r>
              <a:rPr lang="en-US" dirty="0"/>
              <a:t>) however doc. (Microsoft Word) files are preferred. </a:t>
            </a:r>
          </a:p>
          <a:p>
            <a:pPr marL="228600" indent="-228600">
              <a:buFont typeface="Arial" panose="020B0604020202020204" pitchFamily="34" charset="0"/>
              <a:buChar char="•"/>
            </a:pPr>
            <a:r>
              <a:rPr lang="en-US" dirty="0"/>
              <a:t>Faculty advisor and co-PI(s) CITI training copy of certificate.</a:t>
            </a:r>
          </a:p>
          <a:p>
            <a:pPr marL="228600" indent="-228600">
              <a:buFont typeface="Arial" panose="020B0604020202020204" pitchFamily="34" charset="0"/>
              <a:buChar char="•"/>
            </a:pPr>
            <a:r>
              <a:rPr lang="en-US" b="1" dirty="0"/>
              <a:t>Ensure that you and your co-PI(s) have been “authenticated” with the IRB office. If you are unsure, contact the IRB office at </a:t>
            </a:r>
            <a:r>
              <a:rPr lang="en-US" b="1" dirty="0">
                <a:hlinkClick r:id="rId3"/>
              </a:rPr>
              <a:t>irb@chapman.edu</a:t>
            </a:r>
            <a:r>
              <a:rPr lang="en-US" b="1" dirty="0"/>
              <a:t> </a:t>
            </a:r>
          </a:p>
          <a:p>
            <a:pPr marL="0" indent="0">
              <a:buNone/>
            </a:pPr>
            <a:r>
              <a:rPr lang="en-US" dirty="0">
                <a:solidFill>
                  <a:srgbClr val="FF0000"/>
                </a:solidFill>
              </a:rPr>
              <a:t>*</a:t>
            </a:r>
            <a:r>
              <a:rPr lang="en-US" dirty="0"/>
              <a:t>You do not have to finish the IRB protocol in one sitting. All information can be saved. </a:t>
            </a:r>
          </a:p>
          <a:p>
            <a:pPr marL="0" indent="0">
              <a:buNone/>
            </a:pPr>
            <a:endParaRPr lang="en-US" dirty="0"/>
          </a:p>
          <a:p>
            <a:pPr>
              <a:buFont typeface="Arial" panose="020B0604020202020204" pitchFamily="34" charset="0"/>
              <a:buChar char="•"/>
            </a:pPr>
            <a:endParaRPr lang="en-US" dirty="0"/>
          </a:p>
        </p:txBody>
      </p:sp>
      <p:sp>
        <p:nvSpPr>
          <p:cNvPr id="7" name="Footer Placeholder 5"/>
          <p:cNvSpPr>
            <a:spLocks noGrp="1"/>
          </p:cNvSpPr>
          <p:nvPr>
            <p:ph type="ftr" sz="quarter" idx="11"/>
          </p:nvPr>
        </p:nvSpPr>
        <p:spPr>
          <a:xfrm>
            <a:off x="685800" y="6554697"/>
            <a:ext cx="5029200" cy="228600"/>
          </a:xfrm>
        </p:spPr>
        <p:txBody>
          <a:bodyPr/>
          <a:lstStyle/>
          <a:p>
            <a:r>
              <a:rPr lang="en-US" sz="1400" dirty="0"/>
              <a:t>Office of Research INTEGRITY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232066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5364" y="2724728"/>
            <a:ext cx="10515600" cy="1589087"/>
          </a:xfrm>
          <a:prstGeom prst="rect">
            <a:avLst/>
          </a:prstGeom>
        </p:spPr>
        <p:txBody>
          <a:bodyPr>
            <a:normAutofit fontScale="825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Log in to Cayuse: </a:t>
            </a:r>
          </a:p>
          <a:p>
            <a:endParaRPr lang="en-US" u="sng" dirty="0">
              <a:hlinkClick r:id="rId3"/>
            </a:endParaRPr>
          </a:p>
          <a:p>
            <a:r>
              <a:rPr lang="en-US" u="sng" dirty="0"/>
              <a:t>https://chapman.cayuse424.com/</a:t>
            </a:r>
            <a:endParaRPr lang="en-US" dirty="0"/>
          </a:p>
        </p:txBody>
      </p:sp>
      <p:sp>
        <p:nvSpPr>
          <p:cNvPr id="4" name="Footer Placeholder 5"/>
          <p:cNvSpPr>
            <a:spLocks noGrp="1"/>
          </p:cNvSpPr>
          <p:nvPr>
            <p:ph type="ftr" sz="quarter" idx="11"/>
          </p:nvPr>
        </p:nvSpPr>
        <p:spPr>
          <a:xfrm>
            <a:off x="685800" y="6554697"/>
            <a:ext cx="5029200" cy="228600"/>
          </a:xfrm>
        </p:spPr>
        <p:txBody>
          <a:bodyPr/>
          <a:lstStyle/>
          <a:p>
            <a:r>
              <a:rPr lang="en-US" sz="1400" dirty="0"/>
              <a:t>Office of Research INTEGRITY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16814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38"/>
            <a:ext cx="4963945" cy="6279068"/>
          </a:xfrm>
          <a:prstGeom prst="rect">
            <a:avLst/>
          </a:prstGeom>
        </p:spPr>
      </p:pic>
      <p:sp>
        <p:nvSpPr>
          <p:cNvPr id="4" name="TextBox 3"/>
          <p:cNvSpPr txBox="1"/>
          <p:nvPr/>
        </p:nvSpPr>
        <p:spPr>
          <a:xfrm>
            <a:off x="5532188" y="2324466"/>
            <a:ext cx="4166886" cy="1569660"/>
          </a:xfrm>
          <a:prstGeom prst="rect">
            <a:avLst/>
          </a:prstGeom>
          <a:solidFill>
            <a:schemeClr val="accent1">
              <a:lumMod val="60000"/>
              <a:lumOff val="40000"/>
            </a:schemeClr>
          </a:solidFill>
        </p:spPr>
        <p:txBody>
          <a:bodyPr wrap="square" rtlCol="0">
            <a:spAutoFit/>
          </a:bodyPr>
          <a:lstStyle/>
          <a:p>
            <a:r>
              <a:rPr lang="en-US" sz="2400" dirty="0"/>
              <a:t>Once logged in, you’re first taken to this page. Click on “Cayuse IRB (Human Studies Compliance)”</a:t>
            </a:r>
          </a:p>
        </p:txBody>
      </p:sp>
      <p:sp>
        <p:nvSpPr>
          <p:cNvPr id="5" name="Left Arrow 4"/>
          <p:cNvSpPr/>
          <p:nvPr/>
        </p:nvSpPr>
        <p:spPr>
          <a:xfrm>
            <a:off x="3910648" y="3242202"/>
            <a:ext cx="1053297" cy="474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45216" y="1342663"/>
            <a:ext cx="775504" cy="173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5"/>
          <p:cNvSpPr txBox="1">
            <a:spLocks/>
          </p:cNvSpPr>
          <p:nvPr/>
        </p:nvSpPr>
        <p:spPr>
          <a:xfrm>
            <a:off x="685800" y="6554697"/>
            <a:ext cx="5029200" cy="228600"/>
          </a:xfrm>
          <a:prstGeom prst="rect">
            <a:avLst/>
          </a:prstGeom>
        </p:spPr>
        <p:txBody>
          <a:bodyPr vert="horz" lIns="91440" tIns="45720" rIns="91440" bIns="45720" rtlCol="0" anchor="ctr"/>
          <a:lstStyle>
            <a:defPPr>
              <a:defRPr lang="en-US"/>
            </a:defPPr>
            <a:lvl1pPr marL="0" algn="l" defTabSz="914400" rtl="0" eaLnBrk="1" latinLnBrk="0" hangingPunct="1">
              <a:defRPr sz="950" kern="1200" cap="all" baseline="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Office of Research INTEGRITY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410043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0042" y="80815"/>
            <a:ext cx="11410978" cy="6777185"/>
            <a:chOff x="430042" y="80815"/>
            <a:chExt cx="11410978" cy="6777185"/>
          </a:xfrm>
        </p:grpSpPr>
        <p:grpSp>
          <p:nvGrpSpPr>
            <p:cNvPr id="4" name="Group 3"/>
            <p:cNvGrpSpPr/>
            <p:nvPr/>
          </p:nvGrpSpPr>
          <p:grpSpPr>
            <a:xfrm>
              <a:off x="430042" y="157288"/>
              <a:ext cx="11410978" cy="6700712"/>
              <a:chOff x="430042" y="157288"/>
              <a:chExt cx="11410978" cy="670071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42" y="157288"/>
                <a:ext cx="11410978" cy="6700712"/>
              </a:xfrm>
              <a:prstGeom prst="rect">
                <a:avLst/>
              </a:prstGeom>
            </p:spPr>
          </p:pic>
          <p:sp>
            <p:nvSpPr>
              <p:cNvPr id="7" name="Rectangle 6"/>
              <p:cNvSpPr/>
              <p:nvPr/>
            </p:nvSpPr>
            <p:spPr>
              <a:xfrm>
                <a:off x="509896" y="1915612"/>
                <a:ext cx="1245012" cy="1067569"/>
              </a:xfrm>
              <a:prstGeom prst="rect">
                <a:avLst/>
              </a:prstGeom>
              <a:solidFill>
                <a:srgbClr val="2F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0850878" y="80815"/>
              <a:ext cx="883921"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5329382" y="2383017"/>
            <a:ext cx="2937164" cy="1477328"/>
          </a:xfrm>
          <a:prstGeom prst="rect">
            <a:avLst/>
          </a:prstGeom>
          <a:solidFill>
            <a:schemeClr val="accent1">
              <a:lumMod val="60000"/>
              <a:lumOff val="40000"/>
            </a:schemeClr>
          </a:solidFill>
        </p:spPr>
        <p:txBody>
          <a:bodyPr wrap="square" rtlCol="0">
            <a:spAutoFit/>
          </a:bodyPr>
          <a:lstStyle/>
          <a:p>
            <a:r>
              <a:rPr lang="en-US" dirty="0"/>
              <a:t>After clicking “Cayuse IRB”, you will be taken to your “Dashboard” where you can see all of your affiliated studies</a:t>
            </a:r>
          </a:p>
        </p:txBody>
      </p:sp>
      <p:sp>
        <p:nvSpPr>
          <p:cNvPr id="5" name="Oval 4"/>
          <p:cNvSpPr/>
          <p:nvPr/>
        </p:nvSpPr>
        <p:spPr>
          <a:xfrm>
            <a:off x="1653309" y="1764145"/>
            <a:ext cx="1690255" cy="11268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8000" y="4093835"/>
            <a:ext cx="1690255" cy="11268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18545" y="4093835"/>
            <a:ext cx="1690255" cy="11268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16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2" y="0"/>
            <a:ext cx="11654435" cy="6858000"/>
          </a:xfrm>
          <a:prstGeom prst="rect">
            <a:avLst/>
          </a:prstGeom>
        </p:spPr>
      </p:pic>
      <p:sp>
        <p:nvSpPr>
          <p:cNvPr id="3" name="Left Arrow 2"/>
          <p:cNvSpPr/>
          <p:nvPr/>
        </p:nvSpPr>
        <p:spPr>
          <a:xfrm>
            <a:off x="4904509" y="2087418"/>
            <a:ext cx="1376218" cy="711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477164" y="1191489"/>
            <a:ext cx="2115127" cy="369332"/>
          </a:xfrm>
          <a:prstGeom prst="rect">
            <a:avLst/>
          </a:prstGeom>
          <a:solidFill>
            <a:schemeClr val="tx2">
              <a:lumMod val="50000"/>
              <a:lumOff val="50000"/>
            </a:schemeClr>
          </a:solidFill>
        </p:spPr>
        <p:txBody>
          <a:bodyPr wrap="square" rtlCol="0">
            <a:spAutoFit/>
          </a:bodyPr>
          <a:lstStyle/>
          <a:p>
            <a:r>
              <a:rPr lang="en-US" dirty="0"/>
              <a:t>Select your study</a:t>
            </a:r>
          </a:p>
        </p:txBody>
      </p:sp>
      <p:sp>
        <p:nvSpPr>
          <p:cNvPr id="2" name="Footer Placeholder 1"/>
          <p:cNvSpPr>
            <a:spLocks noGrp="1"/>
          </p:cNvSpPr>
          <p:nvPr>
            <p:ph type="ftr" sz="quarter" idx="11"/>
          </p:nvPr>
        </p:nvSpPr>
        <p:spPr>
          <a:xfrm>
            <a:off x="1794076" y="6554697"/>
            <a:ext cx="3920924" cy="204918"/>
          </a:xfrm>
        </p:spPr>
        <p:txBody>
          <a:bodyPr/>
          <a:lstStyle/>
          <a:p>
            <a:r>
              <a:rPr lang="en-US" dirty="0"/>
              <a:t>OFFICE OF RESEARCH V1-2017</a:t>
            </a:r>
          </a:p>
        </p:txBody>
      </p:sp>
    </p:spTree>
    <p:extLst>
      <p:ext uri="{BB962C8B-B14F-4D97-AF65-F5344CB8AC3E}">
        <p14:creationId xmlns:p14="http://schemas.microsoft.com/office/powerpoint/2010/main" val="332993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23" y="0"/>
            <a:ext cx="11619154" cy="6858000"/>
          </a:xfrm>
          <a:prstGeom prst="rect">
            <a:avLst/>
          </a:prstGeom>
        </p:spPr>
      </p:pic>
      <p:sp>
        <p:nvSpPr>
          <p:cNvPr id="3" name="TextBox 2"/>
          <p:cNvSpPr txBox="1"/>
          <p:nvPr/>
        </p:nvSpPr>
        <p:spPr>
          <a:xfrm>
            <a:off x="3205018" y="4414982"/>
            <a:ext cx="4581237" cy="646331"/>
          </a:xfrm>
          <a:prstGeom prst="rect">
            <a:avLst/>
          </a:prstGeom>
          <a:solidFill>
            <a:schemeClr val="tx2">
              <a:lumMod val="50000"/>
              <a:lumOff val="50000"/>
            </a:schemeClr>
          </a:solidFill>
        </p:spPr>
        <p:txBody>
          <a:bodyPr wrap="square" rtlCol="0">
            <a:spAutoFit/>
          </a:bodyPr>
          <a:lstStyle/>
          <a:p>
            <a:r>
              <a:rPr lang="en-US" dirty="0"/>
              <a:t>You’ll be taken to this page. Click on the blue button for “New Submission.”</a:t>
            </a:r>
          </a:p>
        </p:txBody>
      </p:sp>
      <p:sp>
        <p:nvSpPr>
          <p:cNvPr id="4" name="Up Arrow 3"/>
          <p:cNvSpPr/>
          <p:nvPr/>
        </p:nvSpPr>
        <p:spPr>
          <a:xfrm>
            <a:off x="10945091" y="1006764"/>
            <a:ext cx="637309" cy="127461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
        <p:nvSpPr>
          <p:cNvPr id="6" name="Rectangle 5"/>
          <p:cNvSpPr/>
          <p:nvPr/>
        </p:nvSpPr>
        <p:spPr>
          <a:xfrm>
            <a:off x="8854633" y="3703899"/>
            <a:ext cx="937549"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854632" y="3483980"/>
            <a:ext cx="937549"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8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18" y="0"/>
            <a:ext cx="11666963" cy="6858000"/>
          </a:xfrm>
          <a:prstGeom prst="rect">
            <a:avLst/>
          </a:prstGeom>
        </p:spPr>
      </p:pic>
      <p:sp>
        <p:nvSpPr>
          <p:cNvPr id="3" name="Right Arrow 2"/>
          <p:cNvSpPr/>
          <p:nvPr/>
        </p:nvSpPr>
        <p:spPr>
          <a:xfrm>
            <a:off x="9956801" y="711201"/>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475185" y="4147128"/>
            <a:ext cx="3085105" cy="646331"/>
          </a:xfrm>
          <a:prstGeom prst="rect">
            <a:avLst/>
          </a:prstGeom>
          <a:solidFill>
            <a:schemeClr val="tx2">
              <a:lumMod val="25000"/>
              <a:lumOff val="75000"/>
            </a:schemeClr>
          </a:solidFill>
        </p:spPr>
        <p:txBody>
          <a:bodyPr wrap="square" rtlCol="0">
            <a:spAutoFit/>
          </a:bodyPr>
          <a:lstStyle/>
          <a:p>
            <a:r>
              <a:rPr lang="en-US" dirty="0"/>
              <a:t>Select the type of submission you want to complete.</a:t>
            </a:r>
          </a:p>
        </p:txBody>
      </p:sp>
      <p:sp>
        <p:nvSpPr>
          <p:cNvPr id="2" name="TextBox 1"/>
          <p:cNvSpPr txBox="1"/>
          <p:nvPr/>
        </p:nvSpPr>
        <p:spPr>
          <a:xfrm>
            <a:off x="6576290" y="4027055"/>
            <a:ext cx="4683113" cy="2308324"/>
          </a:xfrm>
          <a:prstGeom prst="rect">
            <a:avLst/>
          </a:prstGeom>
          <a:solidFill>
            <a:schemeClr val="accent1">
              <a:lumMod val="60000"/>
              <a:lumOff val="40000"/>
            </a:schemeClr>
          </a:solidFill>
          <a:ln>
            <a:noFill/>
          </a:ln>
        </p:spPr>
        <p:txBody>
          <a:bodyPr wrap="square" rtlCol="0">
            <a:spAutoFit/>
          </a:bodyPr>
          <a:lstStyle/>
          <a:p>
            <a:pPr marL="231775" indent="-231775"/>
            <a:r>
              <a:rPr lang="en-US" b="1" dirty="0"/>
              <a:t>Renewal </a:t>
            </a:r>
            <a:r>
              <a:rPr lang="en-US" dirty="0"/>
              <a:t>= extending the study for up to a year, before the approved protocol expires.</a:t>
            </a:r>
          </a:p>
          <a:p>
            <a:pPr marL="231775" indent="-231775"/>
            <a:r>
              <a:rPr lang="en-US" b="1" dirty="0"/>
              <a:t>Modification </a:t>
            </a:r>
            <a:r>
              <a:rPr lang="en-US" dirty="0"/>
              <a:t>= submitting a change or amendment to the protocol</a:t>
            </a:r>
          </a:p>
          <a:p>
            <a:pPr marL="231775" indent="-231775"/>
            <a:r>
              <a:rPr lang="en-US" b="1" dirty="0"/>
              <a:t>Incident </a:t>
            </a:r>
            <a:r>
              <a:rPr lang="en-US" dirty="0"/>
              <a:t>= reporting an adverse event or unanticipated problem</a:t>
            </a:r>
          </a:p>
          <a:p>
            <a:pPr marL="231775" indent="-231775"/>
            <a:r>
              <a:rPr lang="en-US" b="1" dirty="0"/>
              <a:t>Closure </a:t>
            </a:r>
            <a:r>
              <a:rPr lang="en-US" dirty="0"/>
              <a:t>= you are finished collecting data for the study</a:t>
            </a:r>
          </a:p>
        </p:txBody>
      </p:sp>
      <p:sp>
        <p:nvSpPr>
          <p:cNvPr id="6" name="Right Arrow 5"/>
          <p:cNvSpPr/>
          <p:nvPr/>
        </p:nvSpPr>
        <p:spPr>
          <a:xfrm>
            <a:off x="9956801" y="957697"/>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9942946" y="1457617"/>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9956800" y="1218047"/>
            <a:ext cx="701963" cy="31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1"/>
          <p:cNvSpPr>
            <a:spLocks noGrp="1"/>
          </p:cNvSpPr>
          <p:nvPr>
            <p:ph type="ftr" sz="quarter" idx="11"/>
          </p:nvPr>
        </p:nvSpPr>
        <p:spPr>
          <a:xfrm>
            <a:off x="1770926" y="6597569"/>
            <a:ext cx="3944073" cy="185727"/>
          </a:xfrm>
        </p:spPr>
        <p:txBody>
          <a:bodyPr/>
          <a:lstStyle/>
          <a:p>
            <a:r>
              <a:rPr lang="en-US" dirty="0"/>
              <a:t>OFFICE OF RESEARCH V1-2017</a:t>
            </a:r>
          </a:p>
        </p:txBody>
      </p:sp>
      <p:sp>
        <p:nvSpPr>
          <p:cNvPr id="11" name="Rectangle 10"/>
          <p:cNvSpPr/>
          <p:nvPr/>
        </p:nvSpPr>
        <p:spPr>
          <a:xfrm>
            <a:off x="8854633" y="3703899"/>
            <a:ext cx="937549"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854632" y="3461298"/>
            <a:ext cx="937549"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192578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120</TotalTime>
  <Words>895</Words>
  <Application>Microsoft Office PowerPoint</Application>
  <PresentationFormat>Widescreen</PresentationFormat>
  <Paragraphs>63</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Albertus MT Lt</vt:lpstr>
      <vt:lpstr>Arial</vt:lpstr>
      <vt:lpstr>Calibri</vt:lpstr>
      <vt:lpstr>Calibri Light</vt:lpstr>
      <vt:lpstr>Metropolitan</vt:lpstr>
      <vt:lpstr>Cayuse IRB</vt:lpstr>
      <vt:lpstr>How to use this tutorial</vt:lpstr>
      <vt:lpstr>Before You Begin an IRB Protocol…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L. Vera</dc:creator>
  <cp:lastModifiedBy>Mae-Breanna Salinas, IRBSTU03</cp:lastModifiedBy>
  <cp:revision>30</cp:revision>
  <dcterms:created xsi:type="dcterms:W3CDTF">2016-02-02T17:48:05Z</dcterms:created>
  <dcterms:modified xsi:type="dcterms:W3CDTF">2022-01-31T20:24:56Z</dcterms:modified>
</cp:coreProperties>
</file>