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6"/>
    <p:restoredTop sz="75845"/>
  </p:normalViewPr>
  <p:slideViewPr>
    <p:cSldViewPr>
      <p:cViewPr varScale="1">
        <p:scale>
          <a:sx n="58" d="100"/>
          <a:sy n="58" d="100"/>
        </p:scale>
        <p:origin x="774" y="60"/>
      </p:cViewPr>
      <p:guideLst>
        <p:guide orient="horz" pos="2160"/>
        <p:guide pos="2880"/>
      </p:guideLst>
    </p:cSldViewPr>
  </p:slideViewPr>
  <p:notesTextViewPr>
    <p:cViewPr>
      <p:scale>
        <a:sx n="1" d="1"/>
        <a:sy n="1" d="1"/>
      </p:scale>
      <p:origin x="0" y="0"/>
    </p:cViewPr>
  </p:notesTextViewPr>
  <p:notesViewPr>
    <p:cSldViewPr>
      <p:cViewPr>
        <p:scale>
          <a:sx n="186" d="100"/>
          <a:sy n="186" d="100"/>
        </p:scale>
        <p:origin x="1472" y="-60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EFB2C-E3BD-B443-8DC4-FE6F03D47C18}" type="datetimeFigureOut">
              <a:rPr lang="en-US" smtClean="0"/>
              <a:t>11/2/2017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620F7-355D-3644-B426-CAF231363299}" type="slidenum">
              <a:rPr lang="en-US" smtClean="0"/>
              <a:t>‹#›</a:t>
            </a:fld>
            <a:endParaRPr lang="en-US" dirty="0"/>
          </a:p>
        </p:txBody>
      </p:sp>
    </p:spTree>
    <p:extLst>
      <p:ext uri="{BB962C8B-B14F-4D97-AF65-F5344CB8AC3E}">
        <p14:creationId xmlns:p14="http://schemas.microsoft.com/office/powerpoint/2010/main" val="189611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376320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117111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375404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335809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421834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145454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34044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39912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156628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293270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47A54-AE1A-4D21-8A30-053B7F98A83D}"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C9AA-B561-43A2-86F1-404EF6087C00}" type="slidenum">
              <a:rPr lang="en-US" smtClean="0"/>
              <a:t>‹#›</a:t>
            </a:fld>
            <a:endParaRPr lang="en-US" dirty="0"/>
          </a:p>
        </p:txBody>
      </p:sp>
    </p:spTree>
    <p:extLst>
      <p:ext uri="{BB962C8B-B14F-4D97-AF65-F5344CB8AC3E}">
        <p14:creationId xmlns:p14="http://schemas.microsoft.com/office/powerpoint/2010/main" val="46252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160" y="-1"/>
            <a:ext cx="9178159" cy="688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47A54-AE1A-4D21-8A30-053B7F98A83D}" type="datetimeFigureOut">
              <a:rPr lang="en-US" smtClean="0"/>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3C9AA-B561-43A2-86F1-404EF6087C00}" type="slidenum">
              <a:rPr lang="en-US" smtClean="0"/>
              <a:t>‹#›</a:t>
            </a:fld>
            <a:endParaRPr lang="en-US" dirty="0"/>
          </a:p>
        </p:txBody>
      </p:sp>
    </p:spTree>
    <p:extLst>
      <p:ext uri="{BB962C8B-B14F-4D97-AF65-F5344CB8AC3E}">
        <p14:creationId xmlns:p14="http://schemas.microsoft.com/office/powerpoint/2010/main" val="351337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tiprogram.org/"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s://support.citiprogram.org/customer/portal/articles/288752-when-will-the-citi-program-mail-fax-or-e-mail-my-official-certificate-?b_id=2337" TargetMode="External"/><Relationship Id="rId4" Type="http://schemas.openxmlformats.org/officeDocument/2006/relationships/hyperlink" Target="http://citiprogram.desk.com/customer/portal/articles/288752-when-will-the-citi-program-mail-fax-or-e-mail-my-official-certificate-?b_id=23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about.citiprogram.org/en/homepage/"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6869" y="685800"/>
            <a:ext cx="6154153" cy="2213812"/>
          </a:xfrm>
        </p:spPr>
        <p:txBody>
          <a:bodyPr>
            <a:noAutofit/>
          </a:bodyPr>
          <a:lstStyle/>
          <a:p>
            <a:pPr marL="0" indent="0" algn="ctr">
              <a:buNone/>
            </a:pPr>
            <a:r>
              <a:rPr lang="en-US" sz="1200" b="1" dirty="0"/>
              <a:t>The CITI Program Mission Statement</a:t>
            </a:r>
          </a:p>
          <a:p>
            <a:r>
              <a:rPr lang="en-US" sz="1200" dirty="0"/>
              <a:t>The Collaborative Institutional Training Initiative (CITI Program) is dedicated to promoting the public’s trust in the research enterprise by providing high quality, peer-reviewed, web-based educational courses in research, ethics, regulatory oversight, responsible conduct of research, research administration, and other topics pertinent to the interests of member organizations and individual learners.</a:t>
            </a:r>
          </a:p>
          <a:p>
            <a:r>
              <a:rPr lang="en-US" sz="1200" dirty="0"/>
              <a:t>These materials are designed and regularly updated to:</a:t>
            </a:r>
          </a:p>
          <a:p>
            <a:r>
              <a:rPr lang="en-US" sz="1200" dirty="0"/>
              <a:t>Enhance the knowledge and professionalism of investigators, staff, and students conducting research in the United States and internationally</a:t>
            </a:r>
          </a:p>
          <a:p>
            <a:r>
              <a:rPr lang="en-US" sz="1200" dirty="0"/>
              <a:t>Educate members, administrators, and leadership of ethics committees that review and oversee research</a:t>
            </a:r>
          </a:p>
          <a:p>
            <a:r>
              <a:rPr lang="en-US" sz="1200" dirty="0"/>
              <a:t>Promote ethical research at organizations through the education of research administrators and organizational leadership</a:t>
            </a:r>
            <a:endParaRPr lang="en-US" sz="1200" dirty="0"/>
          </a:p>
        </p:txBody>
      </p:sp>
      <p:sp>
        <p:nvSpPr>
          <p:cNvPr id="4" name="Text Placeholder 3"/>
          <p:cNvSpPr>
            <a:spLocks noGrp="1"/>
          </p:cNvSpPr>
          <p:nvPr>
            <p:ph type="body" sz="half" idx="2"/>
          </p:nvPr>
        </p:nvSpPr>
        <p:spPr>
          <a:xfrm>
            <a:off x="1087257" y="4037877"/>
            <a:ext cx="6380343" cy="1829523"/>
          </a:xfrm>
        </p:spPr>
        <p:txBody>
          <a:bodyPr>
            <a:normAutofit lnSpcReduction="10000"/>
          </a:bodyPr>
          <a:lstStyle/>
          <a:p>
            <a:pPr algn="ctr"/>
            <a:r>
              <a:rPr lang="en-US" sz="2100" b="1" u="sng" dirty="0"/>
              <a:t>Training on regulations with CITI</a:t>
            </a:r>
          </a:p>
          <a:p>
            <a:pPr algn="ctr"/>
            <a:r>
              <a:rPr lang="en-US" sz="1500" dirty="0"/>
              <a:t>This presentation is intended to provide helpful information which will allow </a:t>
            </a:r>
            <a:r>
              <a:rPr lang="en-US" sz="1500" dirty="0"/>
              <a:t>you to </a:t>
            </a:r>
            <a:r>
              <a:rPr lang="en-US" sz="1500" dirty="0"/>
              <a:t>register for CITI training with ease as a member of the </a:t>
            </a:r>
            <a:r>
              <a:rPr lang="en-US" sz="1500" dirty="0"/>
              <a:t>Chapman University research communities, including the various ethics committees.</a:t>
            </a:r>
          </a:p>
          <a:p>
            <a:pPr algn="ctr"/>
            <a:endParaRPr lang="en-US" sz="1500" dirty="0"/>
          </a:p>
          <a:p>
            <a:pPr algn="ctr"/>
            <a:r>
              <a:rPr lang="en-US" dirty="0"/>
              <a:t>Link to </a:t>
            </a:r>
            <a:r>
              <a:rPr lang="en-US" dirty="0" smtClean="0"/>
              <a:t>the CITI Training Website</a:t>
            </a:r>
            <a:r>
              <a:rPr lang="en-US" dirty="0"/>
              <a:t>:</a:t>
            </a:r>
            <a:r>
              <a:rPr lang="en-US" b="1" dirty="0"/>
              <a:t> </a:t>
            </a:r>
            <a:r>
              <a:rPr lang="en-US" b="1" dirty="0">
                <a:hlinkClick r:id="rId2"/>
              </a:rPr>
              <a:t>https://www.citiprogram.org</a:t>
            </a:r>
            <a:r>
              <a:rPr lang="en-US" b="1" dirty="0" smtClean="0">
                <a:hlinkClick r:id="rId2"/>
              </a:rPr>
              <a:t>/</a:t>
            </a:r>
            <a:r>
              <a:rPr lang="en-US" b="1" dirty="0" smtClean="0"/>
              <a:t> </a:t>
            </a:r>
            <a:endParaRPr lang="en-US" sz="1500" dirty="0"/>
          </a:p>
          <a:p>
            <a:pPr algn="r"/>
            <a:r>
              <a:rPr lang="en-US" sz="900" dirty="0"/>
              <a:t>(version </a:t>
            </a:r>
            <a:r>
              <a:rPr lang="en-US" sz="900" dirty="0" smtClean="0"/>
              <a:t>2 November </a:t>
            </a:r>
            <a:r>
              <a:rPr lang="en-US" sz="900" dirty="0"/>
              <a:t>2017)  </a:t>
            </a:r>
            <a:endParaRPr lang="en-US" sz="900" dirty="0"/>
          </a:p>
        </p:txBody>
      </p:sp>
      <p:sp>
        <p:nvSpPr>
          <p:cNvPr id="5" name="Slide Number Placeholder 4"/>
          <p:cNvSpPr>
            <a:spLocks noGrp="1"/>
          </p:cNvSpPr>
          <p:nvPr>
            <p:ph type="sldNum" sz="quarter" idx="12"/>
          </p:nvPr>
        </p:nvSpPr>
        <p:spPr/>
        <p:txBody>
          <a:bodyPr/>
          <a:lstStyle/>
          <a:p>
            <a:fld id="{440B4123-8991-4ABA-855C-B91B239D21D5}" type="slidenum">
              <a:rPr lang="en-US" smtClean="0"/>
              <a:t>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97" y="1348103"/>
            <a:ext cx="2208731" cy="1015542"/>
          </a:xfrm>
          <a:prstGeom prst="rect">
            <a:avLst/>
          </a:prstGeom>
        </p:spPr>
      </p:pic>
      <p:sp>
        <p:nvSpPr>
          <p:cNvPr id="7" name="Right Arrow 6"/>
          <p:cNvSpPr/>
          <p:nvPr/>
        </p:nvSpPr>
        <p:spPr>
          <a:xfrm rot="20425316">
            <a:off x="213659" y="5072694"/>
            <a:ext cx="1208167"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2" descr="CU_OOR_Logo_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0081" y="3499213"/>
            <a:ext cx="1616719" cy="920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8742"/>
            <a:ext cx="3934326" cy="560246"/>
          </a:xfrm>
        </p:spPr>
        <p:txBody>
          <a:bodyPr>
            <a:normAutofit/>
          </a:bodyPr>
          <a:lstStyle/>
          <a:p>
            <a:r>
              <a:rPr lang="en-US" sz="3000" dirty="0"/>
              <a:t>7</a:t>
            </a:r>
            <a:r>
              <a:rPr lang="en-US" sz="3000" baseline="30000" dirty="0"/>
              <a:t>th</a:t>
            </a:r>
            <a:r>
              <a:rPr lang="en-US" sz="3000" dirty="0"/>
              <a:t> – Select Curriculum</a:t>
            </a:r>
            <a:endParaRPr lang="en-US" sz="3000" dirty="0"/>
          </a:p>
        </p:txBody>
      </p:sp>
      <p:sp>
        <p:nvSpPr>
          <p:cNvPr id="6" name="Subtitle 2"/>
          <p:cNvSpPr txBox="1">
            <a:spLocks/>
          </p:cNvSpPr>
          <p:nvPr/>
        </p:nvSpPr>
        <p:spPr>
          <a:xfrm>
            <a:off x="271487" y="1903057"/>
            <a:ext cx="4805839"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7.  </a:t>
            </a:r>
          </a:p>
          <a:p>
            <a:pPr marL="166688" indent="-166688" algn="l">
              <a:buFontTx/>
              <a:buChar char="-"/>
            </a:pPr>
            <a:r>
              <a:rPr lang="en-US" sz="1500" dirty="0"/>
              <a:t>This is the page for selecting the training you need to do, which can be in several disciplines.  The options stretch, so you will need to scroll through.</a:t>
            </a:r>
          </a:p>
          <a:p>
            <a:pPr marL="301229" lvl="1" indent="-133350" algn="l">
              <a:lnSpc>
                <a:spcPct val="100000"/>
              </a:lnSpc>
              <a:spcBef>
                <a:spcPts val="0"/>
              </a:spcBef>
              <a:buFont typeface="Arial" panose="020B0604020202020204" pitchFamily="34" charset="0"/>
              <a:buChar char="•"/>
            </a:pPr>
            <a:r>
              <a:rPr lang="en-US" sz="1500" dirty="0"/>
              <a:t>Question 1: Human Subjects Research</a:t>
            </a:r>
          </a:p>
          <a:p>
            <a:pPr marL="301229" lvl="1" indent="-133350" algn="l">
              <a:lnSpc>
                <a:spcPct val="100000"/>
              </a:lnSpc>
              <a:spcBef>
                <a:spcPts val="0"/>
              </a:spcBef>
              <a:buFont typeface="Arial" panose="020B0604020202020204" pitchFamily="34" charset="0"/>
              <a:buChar char="•"/>
            </a:pPr>
            <a:r>
              <a:rPr lang="en-US" sz="1500" dirty="0"/>
              <a:t>Question 2: Institutional/Signatory Officials &amp; IRB Chair</a:t>
            </a:r>
          </a:p>
          <a:p>
            <a:pPr marL="301229" lvl="1" indent="-133350" algn="l">
              <a:lnSpc>
                <a:spcPct val="100000"/>
              </a:lnSpc>
              <a:spcBef>
                <a:spcPts val="0"/>
              </a:spcBef>
              <a:buFont typeface="Arial" panose="020B0604020202020204" pitchFamily="34" charset="0"/>
              <a:buChar char="•"/>
            </a:pPr>
            <a:r>
              <a:rPr lang="en-US" sz="1500" dirty="0"/>
              <a:t>Question 3: Responsible Conduct of Research</a:t>
            </a:r>
          </a:p>
          <a:p>
            <a:pPr marL="301229" lvl="1" indent="-133350" algn="l">
              <a:lnSpc>
                <a:spcPct val="100000"/>
              </a:lnSpc>
              <a:spcBef>
                <a:spcPts val="0"/>
              </a:spcBef>
              <a:buFont typeface="Arial" panose="020B0604020202020204" pitchFamily="34" charset="0"/>
              <a:buChar char="•"/>
            </a:pPr>
            <a:r>
              <a:rPr lang="en-US" sz="1500" dirty="0"/>
              <a:t>Question 4: Biosafety/Biosecurity Course</a:t>
            </a:r>
          </a:p>
          <a:p>
            <a:pPr marL="301229" lvl="1" indent="-133350" algn="l">
              <a:lnSpc>
                <a:spcPct val="100000"/>
              </a:lnSpc>
              <a:spcBef>
                <a:spcPts val="0"/>
              </a:spcBef>
              <a:buFont typeface="Arial" panose="020B0604020202020204" pitchFamily="34" charset="0"/>
              <a:buChar char="•"/>
            </a:pPr>
            <a:r>
              <a:rPr lang="en-US" sz="1500" dirty="0"/>
              <a:t>Question 5: Health Information Privacy and Security (HIPS) </a:t>
            </a:r>
          </a:p>
          <a:p>
            <a:pPr marL="301229" lvl="1" indent="-133350" algn="l">
              <a:lnSpc>
                <a:spcPct val="100000"/>
              </a:lnSpc>
              <a:spcBef>
                <a:spcPts val="0"/>
              </a:spcBef>
              <a:buFont typeface="Arial" panose="020B0604020202020204" pitchFamily="34" charset="0"/>
              <a:buChar char="•"/>
            </a:pPr>
            <a:r>
              <a:rPr lang="en-US" sz="1500" dirty="0"/>
              <a:t>Question 6: Good Clinical Practice course </a:t>
            </a:r>
          </a:p>
          <a:p>
            <a:pPr marL="301229" lvl="1" indent="-133350" algn="l">
              <a:lnSpc>
                <a:spcPct val="100000"/>
              </a:lnSpc>
              <a:spcBef>
                <a:spcPts val="0"/>
              </a:spcBef>
              <a:buFont typeface="Arial" panose="020B0604020202020204" pitchFamily="34" charset="0"/>
              <a:buChar char="•"/>
            </a:pPr>
            <a:r>
              <a:rPr lang="en-US" sz="1500" dirty="0"/>
              <a:t>Question 7: Laboratory Animal Welfare</a:t>
            </a:r>
          </a:p>
          <a:p>
            <a:pPr marL="301229" lvl="1" indent="-133350" algn="l">
              <a:lnSpc>
                <a:spcPct val="100000"/>
              </a:lnSpc>
              <a:spcBef>
                <a:spcPts val="0"/>
              </a:spcBef>
              <a:buFont typeface="Arial" panose="020B0604020202020204" pitchFamily="34" charset="0"/>
              <a:buChar char="•"/>
            </a:pPr>
            <a:r>
              <a:rPr lang="en-US" sz="1500" dirty="0"/>
              <a:t>Question 8: Conflicts of Interest course</a:t>
            </a:r>
          </a:p>
          <a:p>
            <a:pPr marL="301229" lvl="1" indent="-133350" algn="l">
              <a:lnSpc>
                <a:spcPct val="100000"/>
              </a:lnSpc>
              <a:spcBef>
                <a:spcPts val="0"/>
              </a:spcBef>
              <a:buFont typeface="Arial" panose="020B0604020202020204" pitchFamily="34" charset="0"/>
              <a:buChar char="•"/>
            </a:pPr>
            <a:r>
              <a:rPr lang="en-US" sz="1500" dirty="0"/>
              <a:t>Question 9: CITI US Export Control </a:t>
            </a:r>
          </a:p>
          <a:p>
            <a:pPr marL="167879" lvl="1" indent="-167879" algn="l">
              <a:lnSpc>
                <a:spcPct val="100000"/>
              </a:lnSpc>
              <a:spcBef>
                <a:spcPts val="0"/>
              </a:spcBef>
            </a:pPr>
            <a:r>
              <a:rPr lang="en-US" sz="1500" b="1" dirty="0"/>
              <a:t>Note:  </a:t>
            </a:r>
            <a:r>
              <a:rPr lang="en-US" sz="1500" dirty="0"/>
              <a:t>As Chapman adds modules, the choices may not appear exactly the same on-line.</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pic>
        <p:nvPicPr>
          <p:cNvPr id="3" name="Picture 2"/>
          <p:cNvPicPr>
            <a:picLocks noChangeAspect="1"/>
          </p:cNvPicPr>
          <p:nvPr/>
        </p:nvPicPr>
        <p:blipFill>
          <a:blip r:embed="rId2"/>
          <a:stretch>
            <a:fillRect/>
          </a:stretch>
        </p:blipFill>
        <p:spPr>
          <a:xfrm>
            <a:off x="5165493" y="762000"/>
            <a:ext cx="3893861" cy="4978818"/>
          </a:xfrm>
          <a:prstGeom prst="rect">
            <a:avLst/>
          </a:prstGeom>
        </p:spPr>
      </p:pic>
      <p:sp>
        <p:nvSpPr>
          <p:cNvPr id="5" name="Slide Number Placeholder 4"/>
          <p:cNvSpPr>
            <a:spLocks noGrp="1"/>
          </p:cNvSpPr>
          <p:nvPr>
            <p:ph type="sldNum" sz="quarter" idx="12"/>
          </p:nvPr>
        </p:nvSpPr>
        <p:spPr>
          <a:xfrm>
            <a:off x="6553200" y="6140783"/>
            <a:ext cx="2133600" cy="365125"/>
          </a:xfrm>
        </p:spPr>
        <p:txBody>
          <a:bodyPr/>
          <a:lstStyle/>
          <a:p>
            <a:fld id="{440B4123-8991-4ABA-855C-B91B239D21D5}" type="slidenum">
              <a:rPr lang="en-US" smtClean="0"/>
              <a:t>10</a:t>
            </a:fld>
            <a:endParaRPr lang="en-US" dirty="0"/>
          </a:p>
        </p:txBody>
      </p:sp>
    </p:spTree>
    <p:extLst>
      <p:ext uri="{BB962C8B-B14F-4D97-AF65-F5344CB8AC3E}">
        <p14:creationId xmlns:p14="http://schemas.microsoft.com/office/powerpoint/2010/main" val="360078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3934326" cy="835468"/>
          </a:xfrm>
        </p:spPr>
        <p:txBody>
          <a:bodyPr>
            <a:normAutofit/>
          </a:bodyPr>
          <a:lstStyle/>
          <a:p>
            <a:r>
              <a:rPr lang="en-US" sz="3000" dirty="0"/>
              <a:t>7</a:t>
            </a:r>
            <a:r>
              <a:rPr lang="en-US" sz="3000" baseline="30000" dirty="0"/>
              <a:t>th</a:t>
            </a:r>
            <a:r>
              <a:rPr lang="en-US" sz="3000" dirty="0"/>
              <a:t> – Select Curriculum</a:t>
            </a:r>
            <a:br>
              <a:rPr lang="en-US" sz="3000" dirty="0"/>
            </a:br>
            <a:r>
              <a:rPr lang="en-US" sz="1500" dirty="0" smtClean="0"/>
              <a:t>(first continuation)</a:t>
            </a:r>
            <a:endParaRPr lang="en-US" sz="1500" dirty="0"/>
          </a:p>
        </p:txBody>
      </p:sp>
      <p:sp>
        <p:nvSpPr>
          <p:cNvPr id="6" name="Subtitle 2"/>
          <p:cNvSpPr txBox="1">
            <a:spLocks/>
          </p:cNvSpPr>
          <p:nvPr/>
        </p:nvSpPr>
        <p:spPr>
          <a:xfrm>
            <a:off x="271487" y="1896315"/>
            <a:ext cx="4168166"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more of step 7.</a:t>
            </a:r>
          </a:p>
          <a:p>
            <a:pPr marL="166688" indent="-166688" algn="l">
              <a:buFontTx/>
              <a:buChar char="-"/>
            </a:pPr>
            <a:r>
              <a:rPr lang="en-US" sz="1500" dirty="0"/>
              <a:t>Question 3 is Responsible Conduct of Research, often abbreviated RCR.  These training modules are often used to satisfy </a:t>
            </a:r>
            <a:r>
              <a:rPr lang="en-US" sz="1500" u="sng" dirty="0"/>
              <a:t>in part</a:t>
            </a:r>
            <a:r>
              <a:rPr lang="en-US" sz="1500" dirty="0"/>
              <a:t> the RCR training required by NSF and NIH grants.  Face-to-face training may also be mandated.</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Question 8, which appears on the next slide, is for Conflicts of Interest.  It may also be required by various funding and granting agencies.</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11</a:t>
            </a:fld>
            <a:endParaRPr lang="en-US" dirty="0"/>
          </a:p>
        </p:txBody>
      </p:sp>
      <p:pic>
        <p:nvPicPr>
          <p:cNvPr id="9" name="Picture 8"/>
          <p:cNvPicPr>
            <a:picLocks noChangeAspect="1"/>
          </p:cNvPicPr>
          <p:nvPr/>
        </p:nvPicPr>
        <p:blipFill>
          <a:blip r:embed="rId2"/>
          <a:stretch>
            <a:fillRect/>
          </a:stretch>
        </p:blipFill>
        <p:spPr>
          <a:xfrm>
            <a:off x="4459699" y="1968504"/>
            <a:ext cx="4585040" cy="2083405"/>
          </a:xfrm>
          <a:prstGeom prst="rect">
            <a:avLst/>
          </a:prstGeom>
        </p:spPr>
      </p:pic>
    </p:spTree>
    <p:extLst>
      <p:ext uri="{BB962C8B-B14F-4D97-AF65-F5344CB8AC3E}">
        <p14:creationId xmlns:p14="http://schemas.microsoft.com/office/powerpoint/2010/main" val="322471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39834"/>
            <a:ext cx="3934326" cy="835468"/>
          </a:xfrm>
        </p:spPr>
        <p:txBody>
          <a:bodyPr>
            <a:normAutofit/>
          </a:bodyPr>
          <a:lstStyle/>
          <a:p>
            <a:r>
              <a:rPr lang="en-US" sz="3000" dirty="0"/>
              <a:t>7</a:t>
            </a:r>
            <a:r>
              <a:rPr lang="en-US" sz="3000" baseline="30000" dirty="0"/>
              <a:t>th</a:t>
            </a:r>
            <a:r>
              <a:rPr lang="en-US" sz="3000" dirty="0"/>
              <a:t> – Select Curriculum</a:t>
            </a:r>
            <a:br>
              <a:rPr lang="en-US" sz="3000" dirty="0"/>
            </a:br>
            <a:r>
              <a:rPr lang="en-US" sz="1500" dirty="0" smtClean="0"/>
              <a:t>(second continuation)</a:t>
            </a:r>
            <a:endParaRPr lang="en-US" sz="1500" dirty="0"/>
          </a:p>
        </p:txBody>
      </p:sp>
      <p:sp>
        <p:nvSpPr>
          <p:cNvPr id="6" name="Subtitle 2"/>
          <p:cNvSpPr txBox="1">
            <a:spLocks/>
          </p:cNvSpPr>
          <p:nvPr/>
        </p:nvSpPr>
        <p:spPr>
          <a:xfrm>
            <a:off x="271487" y="1874149"/>
            <a:ext cx="4168166"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more of step 7.</a:t>
            </a:r>
          </a:p>
          <a:p>
            <a:pPr marL="166688" indent="-166688" algn="l">
              <a:buFontTx/>
              <a:buChar char="-"/>
            </a:pPr>
            <a:r>
              <a:rPr lang="en-US" sz="1500" dirty="0"/>
              <a:t>Question 8: Conflicts of Interest course is the only *’ed course, which means you must answer it.</a:t>
            </a:r>
          </a:p>
          <a:p>
            <a:pPr marL="166688" indent="-166688" algn="l">
              <a:buFontTx/>
              <a:buChar char="-"/>
            </a:pPr>
            <a:r>
              <a:rPr lang="en-US" sz="1500" dirty="0"/>
              <a:t>You can come back and select additional curriculum.  Once registered, your home page will show this box of choices.  You can select “Add a course.”</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When finished choosing your training courses, click the Complete Registration button.</a:t>
            </a:r>
          </a:p>
          <a:p>
            <a:pPr marL="166688" indent="-166688" algn="l">
              <a:buFontTx/>
              <a:buChar char="-"/>
            </a:pPr>
            <a:r>
              <a:rPr lang="en-US" sz="1500" dirty="0"/>
              <a:t>You should be ready to start your training.</a:t>
            </a: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b="1"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sp>
        <p:nvSpPr>
          <p:cNvPr id="5" name="Slide Number Placeholder 4"/>
          <p:cNvSpPr>
            <a:spLocks noGrp="1"/>
          </p:cNvSpPr>
          <p:nvPr>
            <p:ph type="sldNum" sz="quarter" idx="12"/>
          </p:nvPr>
        </p:nvSpPr>
        <p:spPr>
          <a:xfrm>
            <a:off x="6553200" y="6111875"/>
            <a:ext cx="2133600" cy="365125"/>
          </a:xfrm>
        </p:spPr>
        <p:txBody>
          <a:bodyPr/>
          <a:lstStyle/>
          <a:p>
            <a:fld id="{440B4123-8991-4ABA-855C-B91B239D21D5}" type="slidenum">
              <a:rPr lang="en-US" smtClean="0"/>
              <a:t>12</a:t>
            </a:fld>
            <a:endParaRPr lang="en-US" dirty="0"/>
          </a:p>
        </p:txBody>
      </p:sp>
      <p:pic>
        <p:nvPicPr>
          <p:cNvPr id="4" name="Picture 3"/>
          <p:cNvPicPr>
            <a:picLocks noChangeAspect="1"/>
          </p:cNvPicPr>
          <p:nvPr/>
        </p:nvPicPr>
        <p:blipFill rotWithShape="1">
          <a:blip r:embed="rId2"/>
          <a:srcRect l="5622" r="1880"/>
          <a:stretch/>
        </p:blipFill>
        <p:spPr>
          <a:xfrm>
            <a:off x="4896851" y="1717988"/>
            <a:ext cx="4162928" cy="2764631"/>
          </a:xfrm>
          <a:prstGeom prst="rect">
            <a:avLst/>
          </a:prstGeom>
        </p:spPr>
      </p:pic>
      <p:pic>
        <p:nvPicPr>
          <p:cNvPr id="8" name="Picture 7"/>
          <p:cNvPicPr>
            <a:picLocks noChangeAspect="1"/>
          </p:cNvPicPr>
          <p:nvPr/>
        </p:nvPicPr>
        <p:blipFill>
          <a:blip r:embed="rId3"/>
          <a:stretch>
            <a:fillRect/>
          </a:stretch>
        </p:blipFill>
        <p:spPr>
          <a:xfrm>
            <a:off x="1900990" y="3505053"/>
            <a:ext cx="2032961" cy="1136328"/>
          </a:xfrm>
          <a:prstGeom prst="rect">
            <a:avLst/>
          </a:prstGeom>
        </p:spPr>
      </p:pic>
      <p:sp>
        <p:nvSpPr>
          <p:cNvPr id="7" name="Right Arrow 6"/>
          <p:cNvSpPr/>
          <p:nvPr/>
        </p:nvSpPr>
        <p:spPr>
          <a:xfrm rot="19770326">
            <a:off x="4265147" y="4749591"/>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89580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4471" y="762000"/>
            <a:ext cx="5449260" cy="486552"/>
          </a:xfrm>
        </p:spPr>
        <p:txBody>
          <a:bodyPr>
            <a:normAutofit fontScale="90000"/>
          </a:bodyPr>
          <a:lstStyle/>
          <a:p>
            <a:r>
              <a:rPr lang="en-US" sz="3000" dirty="0"/>
              <a:t>Helpful hints, once registered</a:t>
            </a:r>
            <a:endParaRPr lang="en-US" sz="1500" dirty="0"/>
          </a:p>
        </p:txBody>
      </p:sp>
      <p:sp>
        <p:nvSpPr>
          <p:cNvPr id="5" name="Slide Number Placeholder 4"/>
          <p:cNvSpPr>
            <a:spLocks noGrp="1"/>
          </p:cNvSpPr>
          <p:nvPr>
            <p:ph type="sldNum" sz="quarter" idx="12"/>
          </p:nvPr>
        </p:nvSpPr>
        <p:spPr>
          <a:xfrm>
            <a:off x="6553200" y="6163181"/>
            <a:ext cx="2133600" cy="365125"/>
          </a:xfrm>
        </p:spPr>
        <p:txBody>
          <a:bodyPr/>
          <a:lstStyle/>
          <a:p>
            <a:fld id="{440B4123-8991-4ABA-855C-B91B239D21D5}" type="slidenum">
              <a:rPr lang="en-US" smtClean="0"/>
              <a:t>13</a:t>
            </a:fld>
            <a:endParaRPr lang="en-US" dirty="0"/>
          </a:p>
        </p:txBody>
      </p:sp>
      <p:pic>
        <p:nvPicPr>
          <p:cNvPr id="9" name="Picture 8"/>
          <p:cNvPicPr>
            <a:picLocks noChangeAspect="1"/>
          </p:cNvPicPr>
          <p:nvPr/>
        </p:nvPicPr>
        <p:blipFill>
          <a:blip r:embed="rId2"/>
          <a:stretch>
            <a:fillRect/>
          </a:stretch>
        </p:blipFill>
        <p:spPr>
          <a:xfrm>
            <a:off x="1544471" y="1260584"/>
            <a:ext cx="5449261" cy="4444604"/>
          </a:xfrm>
          <a:prstGeom prst="rect">
            <a:avLst/>
          </a:prstGeom>
        </p:spPr>
      </p:pic>
      <p:sp>
        <p:nvSpPr>
          <p:cNvPr id="11" name="Line Callout 1 10"/>
          <p:cNvSpPr/>
          <p:nvPr/>
        </p:nvSpPr>
        <p:spPr>
          <a:xfrm>
            <a:off x="7294145" y="2770012"/>
            <a:ext cx="1684421" cy="884322"/>
          </a:xfrm>
          <a:prstGeom prst="borderCallout1">
            <a:avLst>
              <a:gd name="adj1" fmla="val 24192"/>
              <a:gd name="adj2" fmla="val 7382"/>
              <a:gd name="adj3" fmla="val -25909"/>
              <a:gd name="adj4" fmla="val -203333"/>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Your institutional affiliations will be here.</a:t>
            </a:r>
            <a:endParaRPr lang="en-US" sz="1350" dirty="0">
              <a:solidFill>
                <a:schemeClr val="tx1"/>
              </a:solidFill>
            </a:endParaRPr>
          </a:p>
        </p:txBody>
      </p:sp>
      <p:sp>
        <p:nvSpPr>
          <p:cNvPr id="12" name="Line Callout 1 11"/>
          <p:cNvSpPr/>
          <p:nvPr/>
        </p:nvSpPr>
        <p:spPr>
          <a:xfrm>
            <a:off x="7297153" y="1537312"/>
            <a:ext cx="1684421" cy="859318"/>
          </a:xfrm>
          <a:prstGeom prst="borderCallout1">
            <a:avLst>
              <a:gd name="adj1" fmla="val 29951"/>
              <a:gd name="adj2" fmla="val 5238"/>
              <a:gd name="adj3" fmla="val -7388"/>
              <a:gd name="adj4" fmla="val -69762"/>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Your name and CITI identity number will be up here.</a:t>
            </a:r>
            <a:endParaRPr lang="en-US" sz="1350" dirty="0">
              <a:solidFill>
                <a:schemeClr val="tx1"/>
              </a:solidFill>
            </a:endParaRPr>
          </a:p>
        </p:txBody>
      </p:sp>
      <p:sp>
        <p:nvSpPr>
          <p:cNvPr id="13" name="Line Callout 1 12"/>
          <p:cNvSpPr/>
          <p:nvPr/>
        </p:nvSpPr>
        <p:spPr>
          <a:xfrm>
            <a:off x="144380" y="2583930"/>
            <a:ext cx="1351965" cy="1256488"/>
          </a:xfrm>
          <a:prstGeom prst="borderCallout1">
            <a:avLst>
              <a:gd name="adj1" fmla="val 26913"/>
              <a:gd name="adj2" fmla="val 100238"/>
              <a:gd name="adj3" fmla="val 14604"/>
              <a:gd name="adj4" fmla="val 207486"/>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Courses to take will be listed here, along with status.</a:t>
            </a:r>
            <a:endParaRPr lang="en-US" sz="1350" dirty="0">
              <a:solidFill>
                <a:schemeClr val="tx1"/>
              </a:solidFill>
            </a:endParaRPr>
          </a:p>
        </p:txBody>
      </p:sp>
      <p:sp>
        <p:nvSpPr>
          <p:cNvPr id="14" name="Line Callout 1 13"/>
          <p:cNvSpPr/>
          <p:nvPr/>
        </p:nvSpPr>
        <p:spPr>
          <a:xfrm>
            <a:off x="102270" y="4334525"/>
            <a:ext cx="1351965" cy="1256488"/>
          </a:xfrm>
          <a:prstGeom prst="borderCallout1">
            <a:avLst>
              <a:gd name="adj1" fmla="val 26913"/>
              <a:gd name="adj2" fmla="val 100238"/>
              <a:gd name="adj3" fmla="val 73015"/>
              <a:gd name="adj4" fmla="val 176338"/>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If you </a:t>
            </a:r>
            <a:r>
              <a:rPr lang="en-US" sz="1350" dirty="0">
                <a:solidFill>
                  <a:schemeClr val="tx1"/>
                </a:solidFill>
              </a:rPr>
              <a:t>g</a:t>
            </a:r>
            <a:r>
              <a:rPr lang="en-US" sz="1350" dirty="0">
                <a:solidFill>
                  <a:schemeClr val="tx1"/>
                </a:solidFill>
              </a:rPr>
              <a:t>o some-where else or come to Chapman, re-affiliate here.</a:t>
            </a:r>
            <a:endParaRPr lang="en-US" sz="1350" dirty="0">
              <a:solidFill>
                <a:schemeClr val="tx1"/>
              </a:solidFill>
            </a:endParaRPr>
          </a:p>
        </p:txBody>
      </p:sp>
      <p:sp>
        <p:nvSpPr>
          <p:cNvPr id="15" name="Line Callout 1 14"/>
          <p:cNvSpPr/>
          <p:nvPr/>
        </p:nvSpPr>
        <p:spPr>
          <a:xfrm>
            <a:off x="7194886" y="4132590"/>
            <a:ext cx="1684421" cy="884322"/>
          </a:xfrm>
          <a:prstGeom prst="borderCallout1">
            <a:avLst>
              <a:gd name="adj1" fmla="val 24192"/>
              <a:gd name="adj2" fmla="val 7382"/>
              <a:gd name="adj3" fmla="val 10826"/>
              <a:gd name="adj4" fmla="val -271904"/>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Add and remove courses here.</a:t>
            </a:r>
            <a:endParaRPr lang="en-US" sz="1350" dirty="0">
              <a:solidFill>
                <a:schemeClr val="tx1"/>
              </a:solidFill>
            </a:endParaRPr>
          </a:p>
        </p:txBody>
      </p:sp>
      <p:sp>
        <p:nvSpPr>
          <p:cNvPr id="16" name="Line Callout 1 15"/>
          <p:cNvSpPr/>
          <p:nvPr/>
        </p:nvSpPr>
        <p:spPr>
          <a:xfrm>
            <a:off x="102270" y="941619"/>
            <a:ext cx="1351965" cy="1256488"/>
          </a:xfrm>
          <a:prstGeom prst="borderCallout1">
            <a:avLst>
              <a:gd name="adj1" fmla="val 26913"/>
              <a:gd name="adj2" fmla="val 100238"/>
              <a:gd name="adj3" fmla="val 79718"/>
              <a:gd name="adj4" fmla="val 242193"/>
            </a:avLst>
          </a:prstGeom>
          <a:solidFill>
            <a:schemeClr val="bg1"/>
          </a:solidFill>
          <a:ln w="31750" cap="flat">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To obtain documentation of your training.</a:t>
            </a:r>
            <a:endParaRPr lang="en-US" sz="1350" dirty="0">
              <a:solidFill>
                <a:schemeClr val="tx1"/>
              </a:solidFill>
            </a:endParaRPr>
          </a:p>
        </p:txBody>
      </p:sp>
    </p:spTree>
    <p:extLst>
      <p:ext uri="{BB962C8B-B14F-4D97-AF65-F5344CB8AC3E}">
        <p14:creationId xmlns:p14="http://schemas.microsoft.com/office/powerpoint/2010/main" val="294222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8061" y="762000"/>
            <a:ext cx="6733255" cy="486552"/>
          </a:xfrm>
        </p:spPr>
        <p:txBody>
          <a:bodyPr>
            <a:normAutofit fontScale="90000"/>
          </a:bodyPr>
          <a:lstStyle/>
          <a:p>
            <a:r>
              <a:rPr lang="en-US" sz="3000" dirty="0"/>
              <a:t>Click on a course to enter and learn!</a:t>
            </a:r>
            <a:endParaRPr lang="en-US" sz="1500" dirty="0"/>
          </a:p>
        </p:txBody>
      </p:sp>
      <p:sp>
        <p:nvSpPr>
          <p:cNvPr id="5" name="Slide Number Placeholder 4"/>
          <p:cNvSpPr>
            <a:spLocks noGrp="1"/>
          </p:cNvSpPr>
          <p:nvPr>
            <p:ph type="sldNum" sz="quarter" idx="12"/>
          </p:nvPr>
        </p:nvSpPr>
        <p:spPr>
          <a:xfrm>
            <a:off x="6553200" y="6163181"/>
            <a:ext cx="2133600" cy="365125"/>
          </a:xfrm>
        </p:spPr>
        <p:txBody>
          <a:bodyPr/>
          <a:lstStyle/>
          <a:p>
            <a:fld id="{440B4123-8991-4ABA-855C-B91B239D21D5}" type="slidenum">
              <a:rPr lang="en-US" smtClean="0"/>
              <a:t>14</a:t>
            </a:fld>
            <a:endParaRPr lang="en-US" dirty="0"/>
          </a:p>
        </p:txBody>
      </p:sp>
      <p:pic>
        <p:nvPicPr>
          <p:cNvPr id="3" name="Picture 2"/>
          <p:cNvPicPr>
            <a:picLocks noChangeAspect="1"/>
          </p:cNvPicPr>
          <p:nvPr/>
        </p:nvPicPr>
        <p:blipFill>
          <a:blip r:embed="rId2"/>
          <a:stretch>
            <a:fillRect/>
          </a:stretch>
        </p:blipFill>
        <p:spPr>
          <a:xfrm>
            <a:off x="4269102" y="1671850"/>
            <a:ext cx="4764881" cy="3693319"/>
          </a:xfrm>
          <a:prstGeom prst="rect">
            <a:avLst/>
          </a:prstGeom>
        </p:spPr>
      </p:pic>
      <p:sp>
        <p:nvSpPr>
          <p:cNvPr id="17" name="Subtitle 2"/>
          <p:cNvSpPr txBox="1">
            <a:spLocks/>
          </p:cNvSpPr>
          <p:nvPr/>
        </p:nvSpPr>
        <p:spPr>
          <a:xfrm>
            <a:off x="271487" y="1671850"/>
            <a:ext cx="3590651" cy="375949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The example shows having clicked on COI or Conflicts of Interest.</a:t>
            </a:r>
          </a:p>
          <a:p>
            <a:pPr marL="166688" indent="-166688" algn="l">
              <a:buFontTx/>
              <a:buChar char="-"/>
            </a:pPr>
            <a:r>
              <a:rPr lang="en-US" sz="1500" dirty="0"/>
              <a:t>Much information is provided about progress with this course.</a:t>
            </a:r>
          </a:p>
          <a:p>
            <a:pPr marL="166688" indent="-166688" algn="l">
              <a:buFontTx/>
              <a:buChar char="-"/>
            </a:pPr>
            <a:r>
              <a:rPr lang="en-US" sz="1500" dirty="0"/>
              <a:t>Be sure to complete the Integrity Assurance Statement.  It will need to be done each time you select a new course to complete.  You declare that you are being ethical about taking the training.  See the next slide.</a:t>
            </a:r>
          </a:p>
          <a:p>
            <a:pPr marL="166688" indent="-166688" algn="l">
              <a:buFontTx/>
              <a:buChar char="-"/>
            </a:pPr>
            <a:r>
              <a:rPr lang="en-US" sz="1500" dirty="0"/>
              <a:t>CITI updates its courses regularly as the world of regulations changes.  There is an informative note here.</a:t>
            </a:r>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sp>
        <p:nvSpPr>
          <p:cNvPr id="18" name="Right Arrow 17"/>
          <p:cNvSpPr/>
          <p:nvPr/>
        </p:nvSpPr>
        <p:spPr>
          <a:xfrm rot="592684">
            <a:off x="3453236" y="2725499"/>
            <a:ext cx="921051"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ight Arrow 18"/>
          <p:cNvSpPr/>
          <p:nvPr/>
        </p:nvSpPr>
        <p:spPr>
          <a:xfrm rot="20067419">
            <a:off x="3614045" y="3758881"/>
            <a:ext cx="756201" cy="3814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41544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8061" y="710694"/>
            <a:ext cx="6733255" cy="1177428"/>
          </a:xfrm>
        </p:spPr>
        <p:txBody>
          <a:bodyPr>
            <a:normAutofit fontScale="90000"/>
          </a:bodyPr>
          <a:lstStyle/>
          <a:p>
            <a:r>
              <a:rPr lang="en-US" sz="3000" dirty="0"/>
              <a:t>Detail from the</a:t>
            </a:r>
            <a:br>
              <a:rPr lang="en-US" sz="3000" dirty="0"/>
            </a:br>
            <a:r>
              <a:rPr lang="en-US" sz="3000" dirty="0"/>
              <a:t>Integrity Assurance Statement  </a:t>
            </a:r>
            <a:br>
              <a:rPr lang="en-US" sz="3000" dirty="0"/>
            </a:br>
            <a:endParaRPr lang="en-US" sz="1500" dirty="0"/>
          </a:p>
        </p:txBody>
      </p:sp>
      <p:sp>
        <p:nvSpPr>
          <p:cNvPr id="5" name="Slide Number Placeholder 4"/>
          <p:cNvSpPr>
            <a:spLocks noGrp="1"/>
          </p:cNvSpPr>
          <p:nvPr>
            <p:ph type="sldNum" sz="quarter" idx="12"/>
          </p:nvPr>
        </p:nvSpPr>
        <p:spPr>
          <a:xfrm>
            <a:off x="6553200" y="6111875"/>
            <a:ext cx="2133600" cy="365125"/>
          </a:xfrm>
        </p:spPr>
        <p:txBody>
          <a:bodyPr/>
          <a:lstStyle/>
          <a:p>
            <a:fld id="{440B4123-8991-4ABA-855C-B91B239D21D5}" type="slidenum">
              <a:rPr lang="en-US" smtClean="0"/>
              <a:t>15</a:t>
            </a:fld>
            <a:endParaRPr lang="en-US" dirty="0"/>
          </a:p>
        </p:txBody>
      </p:sp>
      <p:pic>
        <p:nvPicPr>
          <p:cNvPr id="4" name="Picture 3"/>
          <p:cNvPicPr>
            <a:picLocks noChangeAspect="1"/>
          </p:cNvPicPr>
          <p:nvPr/>
        </p:nvPicPr>
        <p:blipFill>
          <a:blip r:embed="rId2"/>
          <a:stretch>
            <a:fillRect/>
          </a:stretch>
        </p:blipFill>
        <p:spPr>
          <a:xfrm>
            <a:off x="1105180" y="1788723"/>
            <a:ext cx="6048546" cy="30483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830" y="4626792"/>
            <a:ext cx="4079651" cy="1086002"/>
          </a:xfrm>
          <a:prstGeom prst="rect">
            <a:avLst/>
          </a:prstGeom>
          <a:ln>
            <a:solidFill>
              <a:schemeClr val="accent1"/>
            </a:solidFill>
          </a:ln>
        </p:spPr>
      </p:pic>
      <p:sp>
        <p:nvSpPr>
          <p:cNvPr id="6" name="Subtitle 2"/>
          <p:cNvSpPr txBox="1">
            <a:spLocks/>
          </p:cNvSpPr>
          <p:nvPr/>
        </p:nvSpPr>
        <p:spPr>
          <a:xfrm>
            <a:off x="325812" y="4999364"/>
            <a:ext cx="3237001" cy="65451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After reading, agreeing, and clicking SUBMIT, the box at right will show.</a:t>
            </a:r>
            <a:endParaRPr lang="en-US" sz="1500" dirty="0"/>
          </a:p>
        </p:txBody>
      </p:sp>
    </p:spTree>
    <p:extLst>
      <p:ext uri="{BB962C8B-B14F-4D97-AF65-F5344CB8AC3E}">
        <p14:creationId xmlns:p14="http://schemas.microsoft.com/office/powerpoint/2010/main" val="802109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762000"/>
            <a:ext cx="6248400" cy="792418"/>
          </a:xfrm>
        </p:spPr>
        <p:txBody>
          <a:bodyPr>
            <a:normAutofit/>
          </a:bodyPr>
          <a:lstStyle/>
          <a:p>
            <a:r>
              <a:rPr lang="en-US" sz="3000" dirty="0"/>
              <a:t>Details about </a:t>
            </a:r>
            <a:r>
              <a:rPr lang="en-US" sz="3000" dirty="0"/>
              <a:t>R</a:t>
            </a:r>
            <a:r>
              <a:rPr lang="en-US" sz="3000" dirty="0"/>
              <a:t>enewing Training</a:t>
            </a:r>
            <a:br>
              <a:rPr lang="en-US" sz="3000" dirty="0"/>
            </a:br>
            <a:endParaRPr lang="en-US" sz="1500" dirty="0"/>
          </a:p>
        </p:txBody>
      </p:sp>
      <p:sp>
        <p:nvSpPr>
          <p:cNvPr id="5" name="Slide Number Placeholder 4"/>
          <p:cNvSpPr>
            <a:spLocks noGrp="1"/>
          </p:cNvSpPr>
          <p:nvPr>
            <p:ph type="sldNum" sz="quarter" idx="12"/>
          </p:nvPr>
        </p:nvSpPr>
        <p:spPr>
          <a:xfrm>
            <a:off x="6553200" y="6163180"/>
            <a:ext cx="1998891" cy="365125"/>
          </a:xfrm>
        </p:spPr>
        <p:txBody>
          <a:bodyPr/>
          <a:lstStyle/>
          <a:p>
            <a:fld id="{440B4123-8991-4ABA-855C-B91B239D21D5}" type="slidenum">
              <a:rPr lang="en-US" smtClean="0"/>
              <a:t>16</a:t>
            </a:fld>
            <a:endParaRPr lang="en-US" dirty="0"/>
          </a:p>
        </p:txBody>
      </p:sp>
      <p:sp>
        <p:nvSpPr>
          <p:cNvPr id="3" name="TextBox 2"/>
          <p:cNvSpPr txBox="1"/>
          <p:nvPr/>
        </p:nvSpPr>
        <p:spPr>
          <a:xfrm>
            <a:off x="1143000" y="1847671"/>
            <a:ext cx="6781799" cy="3785652"/>
          </a:xfrm>
          <a:prstGeom prst="rect">
            <a:avLst/>
          </a:prstGeom>
          <a:noFill/>
        </p:spPr>
        <p:txBody>
          <a:bodyPr wrap="square" rtlCol="0">
            <a:spAutoFit/>
          </a:bodyPr>
          <a:lstStyle/>
          <a:p>
            <a:r>
              <a:rPr lang="en-US" sz="2000" dirty="0" smtClean="0"/>
              <a:t>     The CITI subscription should automatically remind you by email when it’s time to update your training obligation for research activities.</a:t>
            </a:r>
          </a:p>
          <a:p>
            <a:r>
              <a:rPr lang="en-US" sz="2000" dirty="0"/>
              <a:t> </a:t>
            </a:r>
            <a:r>
              <a:rPr lang="en-US" sz="2000" dirty="0" smtClean="0"/>
              <a:t>    Most training is valid for three years.  Check your CITI training transcript for period of time and enter a reminder in your electronic calendar, such as occurs in Outlook.</a:t>
            </a:r>
          </a:p>
          <a:p>
            <a:r>
              <a:rPr lang="en-US" sz="2000" dirty="0"/>
              <a:t> </a:t>
            </a:r>
            <a:r>
              <a:rPr lang="en-US" sz="2000" dirty="0" smtClean="0"/>
              <a:t>    “Things” about regulations, processes, expectations, etc., do change.  Researchers and instructors using animals need to keep up with the information.</a:t>
            </a:r>
          </a:p>
          <a:p>
            <a:r>
              <a:rPr lang="en-US" sz="2000" dirty="0"/>
              <a:t> </a:t>
            </a:r>
            <a:r>
              <a:rPr lang="en-US" sz="2000" dirty="0" smtClean="0"/>
              <a:t>    Contact either the CU Office of Research or IACUC with concerns, questions, and suggestions regarding your IACUC training.</a:t>
            </a:r>
            <a:endParaRPr lang="en-US" sz="2000" dirty="0"/>
          </a:p>
        </p:txBody>
      </p:sp>
    </p:spTree>
    <p:extLst>
      <p:ext uri="{BB962C8B-B14F-4D97-AF65-F5344CB8AC3E}">
        <p14:creationId xmlns:p14="http://schemas.microsoft.com/office/powerpoint/2010/main" val="1973303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839544"/>
          </a:xfrm>
        </p:spPr>
        <p:txBody>
          <a:bodyPr/>
          <a:lstStyle/>
          <a:p>
            <a:r>
              <a:rPr lang="en-US" dirty="0" smtClean="0"/>
              <a:t>Congratulations!</a:t>
            </a:r>
            <a:endParaRPr lang="en-US" dirty="0"/>
          </a:p>
        </p:txBody>
      </p:sp>
      <p:sp>
        <p:nvSpPr>
          <p:cNvPr id="3" name="Subtitle 2"/>
          <p:cNvSpPr>
            <a:spLocks noGrp="1"/>
          </p:cNvSpPr>
          <p:nvPr>
            <p:ph type="subTitle" idx="1"/>
          </p:nvPr>
        </p:nvSpPr>
        <p:spPr>
          <a:xfrm>
            <a:off x="1065571" y="1601544"/>
            <a:ext cx="6858000" cy="497758"/>
          </a:xfrm>
        </p:spPr>
        <p:txBody>
          <a:bodyPr>
            <a:normAutofit fontScale="92500" lnSpcReduction="20000"/>
          </a:bodyPr>
          <a:lstStyle/>
          <a:p>
            <a:r>
              <a:rPr lang="en-US" dirty="0" smtClean="0"/>
              <a:t>You have gained ethical training.</a:t>
            </a:r>
            <a:endParaRPr lang="en-US" dirty="0"/>
          </a:p>
        </p:txBody>
      </p:sp>
      <p:pic>
        <p:nvPicPr>
          <p:cNvPr id="4" name="Picture 3"/>
          <p:cNvPicPr>
            <a:picLocks noChangeAspect="1"/>
          </p:cNvPicPr>
          <p:nvPr/>
        </p:nvPicPr>
        <p:blipFill rotWithShape="1">
          <a:blip r:embed="rId2"/>
          <a:srcRect r="79914" b="36629"/>
          <a:stretch/>
        </p:blipFill>
        <p:spPr>
          <a:xfrm>
            <a:off x="334265" y="393555"/>
            <a:ext cx="1617470" cy="1025516"/>
          </a:xfrm>
          <a:prstGeom prst="rect">
            <a:avLst/>
          </a:prstGeom>
          <a:ln w="25400">
            <a:solidFill>
              <a:schemeClr val="accent1"/>
            </a:solidFill>
          </a:ln>
        </p:spPr>
      </p:pic>
      <p:sp>
        <p:nvSpPr>
          <p:cNvPr id="5" name="Slide Number Placeholder 4"/>
          <p:cNvSpPr>
            <a:spLocks noGrp="1"/>
          </p:cNvSpPr>
          <p:nvPr>
            <p:ph type="sldNum" sz="quarter" idx="12"/>
          </p:nvPr>
        </p:nvSpPr>
        <p:spPr>
          <a:xfrm>
            <a:off x="6553200" y="6049821"/>
            <a:ext cx="2133600" cy="365125"/>
          </a:xfrm>
        </p:spPr>
        <p:txBody>
          <a:bodyPr/>
          <a:lstStyle/>
          <a:p>
            <a:fld id="{440B4123-8991-4ABA-855C-B91B239D21D5}" type="slidenum">
              <a:rPr lang="en-US" smtClean="0"/>
              <a:t>17</a:t>
            </a:fld>
            <a:endParaRPr lang="en-US" dirty="0"/>
          </a:p>
        </p:txBody>
      </p:sp>
      <p:sp>
        <p:nvSpPr>
          <p:cNvPr id="6" name="Subtitle 2"/>
          <p:cNvSpPr txBox="1">
            <a:spLocks/>
          </p:cNvSpPr>
          <p:nvPr/>
        </p:nvSpPr>
        <p:spPr>
          <a:xfrm>
            <a:off x="644466" y="2464248"/>
            <a:ext cx="8052620" cy="128687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You have now viewed the CITI registration </a:t>
            </a:r>
            <a:r>
              <a:rPr lang="en-US" sz="1800" dirty="0"/>
              <a:t>process for Chapman and are </a:t>
            </a:r>
            <a:r>
              <a:rPr lang="en-US" sz="1800" dirty="0"/>
              <a:t>informed about the CITI website and training</a:t>
            </a:r>
            <a:r>
              <a:rPr lang="en-US" sz="1800" dirty="0"/>
              <a:t>.  Be sure to print and/or </a:t>
            </a:r>
            <a:r>
              <a:rPr lang="en-US" sz="1800" dirty="0"/>
              <a:t>save your training records in order to provide evidence </a:t>
            </a:r>
            <a:r>
              <a:rPr lang="en-US" sz="1800" dirty="0"/>
              <a:t>of course completion.</a:t>
            </a:r>
          </a:p>
          <a:p>
            <a:pPr algn="l"/>
            <a:r>
              <a:rPr lang="en-US" sz="1800" dirty="0"/>
              <a:t>Good </a:t>
            </a:r>
            <a:r>
              <a:rPr lang="en-US" sz="1800" dirty="0"/>
              <a:t>luck in your career </a:t>
            </a:r>
            <a:r>
              <a:rPr lang="en-US" sz="1800" dirty="0"/>
              <a:t>with research and regulations.  Thank </a:t>
            </a:r>
            <a:r>
              <a:rPr lang="en-US" sz="1800" dirty="0"/>
              <a:t>you for </a:t>
            </a:r>
            <a:r>
              <a:rPr lang="en-US" sz="1800" dirty="0"/>
              <a:t>being a </a:t>
            </a:r>
            <a:r>
              <a:rPr lang="en-US" sz="1800" dirty="0"/>
              <a:t>part of </a:t>
            </a:r>
            <a:r>
              <a:rPr lang="en-US" sz="1800" dirty="0"/>
              <a:t>this </a:t>
            </a:r>
            <a:r>
              <a:rPr lang="en-US" sz="1800" dirty="0"/>
              <a:t>ethical process.</a:t>
            </a:r>
            <a:endParaRPr lang="en-US" sz="1500" dirty="0"/>
          </a:p>
        </p:txBody>
      </p:sp>
      <p:pic>
        <p:nvPicPr>
          <p:cNvPr id="7" name="Picture 6"/>
          <p:cNvPicPr>
            <a:picLocks noChangeAspect="1"/>
          </p:cNvPicPr>
          <p:nvPr/>
        </p:nvPicPr>
        <p:blipFill>
          <a:blip r:embed="rId3"/>
          <a:stretch>
            <a:fillRect/>
          </a:stretch>
        </p:blipFill>
        <p:spPr>
          <a:xfrm>
            <a:off x="313006" y="4007953"/>
            <a:ext cx="2454257" cy="1583874"/>
          </a:xfrm>
          <a:prstGeom prst="rect">
            <a:avLst/>
          </a:prstGeom>
        </p:spPr>
      </p:pic>
      <p:sp>
        <p:nvSpPr>
          <p:cNvPr id="8" name="TextBox 7"/>
          <p:cNvSpPr txBox="1"/>
          <p:nvPr/>
        </p:nvSpPr>
        <p:spPr>
          <a:xfrm>
            <a:off x="3150528" y="4014271"/>
            <a:ext cx="5522495" cy="1338828"/>
          </a:xfrm>
          <a:prstGeom prst="rect">
            <a:avLst/>
          </a:prstGeom>
          <a:noFill/>
          <a:ln>
            <a:solidFill>
              <a:srgbClr val="0070C0"/>
            </a:solidFill>
          </a:ln>
        </p:spPr>
        <p:txBody>
          <a:bodyPr wrap="square" rtlCol="0">
            <a:spAutoFit/>
          </a:bodyPr>
          <a:lstStyle/>
          <a:p>
            <a:r>
              <a:rPr lang="en-US" sz="1350" dirty="0"/>
              <a:t>Follow this </a:t>
            </a:r>
            <a:r>
              <a:rPr lang="en-US" sz="1350" dirty="0">
                <a:hlinkClick r:id="rId4" tooltip="CITI transcript"/>
              </a:rPr>
              <a:t>link for instructions</a:t>
            </a:r>
            <a:r>
              <a:rPr lang="en-US" sz="1350" dirty="0"/>
              <a:t> from the CITI group on how to obtain your CITI training report and determine whether your research ethics training needs to be renewed or updated.</a:t>
            </a:r>
          </a:p>
          <a:p>
            <a:endParaRPr lang="en-US" sz="1350" dirty="0"/>
          </a:p>
          <a:p>
            <a:r>
              <a:rPr lang="en-US" sz="1350" dirty="0">
                <a:hlinkClick r:id="rId5"/>
              </a:rPr>
              <a:t>https://support.citiprogram.org/customer/portal/articles/288752-when-will-the-citi-program-mail-fax-or-e-mail-my-official-certificate-?b_id=2337</a:t>
            </a:r>
            <a:r>
              <a:rPr lang="en-US" sz="1350" dirty="0"/>
              <a:t> </a:t>
            </a:r>
            <a:endParaRPr lang="en-US" sz="1350" dirty="0"/>
          </a:p>
        </p:txBody>
      </p:sp>
      <p:pic>
        <p:nvPicPr>
          <p:cNvPr id="1026" name="Picture 2" descr="CU_OOR_Logo_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572" y="393555"/>
            <a:ext cx="1798947" cy="1024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54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559" y="3855744"/>
            <a:ext cx="5571184" cy="1768769"/>
          </a:xfrm>
        </p:spPr>
        <p:txBody>
          <a:bodyPr>
            <a:normAutofit/>
          </a:bodyPr>
          <a:lstStyle/>
          <a:p>
            <a:pPr marL="0" indent="0">
              <a:spcBef>
                <a:spcPts val="0"/>
              </a:spcBef>
              <a:buNone/>
            </a:pPr>
            <a:r>
              <a:rPr lang="en-US" sz="1800" dirty="0"/>
              <a:t>CITI provides training in many areas of research as above.</a:t>
            </a:r>
          </a:p>
          <a:p>
            <a:pPr marL="0" indent="0">
              <a:spcBef>
                <a:spcPts val="0"/>
              </a:spcBef>
              <a:buNone/>
            </a:pPr>
            <a:endParaRPr lang="en-US" sz="1800" dirty="0"/>
          </a:p>
          <a:p>
            <a:pPr marL="0" indent="0">
              <a:spcBef>
                <a:spcPts val="0"/>
              </a:spcBef>
              <a:buNone/>
            </a:pPr>
            <a:r>
              <a:rPr lang="en-US" sz="1800" dirty="0"/>
              <a:t>Upon completion of a group of modules, a transcript is sent to you and Chapman University.  You may need this transcript later for classes, research, grant applications, etc., so please make sure to save it.</a:t>
            </a:r>
            <a:endParaRPr lang="en-US" sz="1800" dirty="0"/>
          </a:p>
        </p:txBody>
      </p:sp>
      <p:sp>
        <p:nvSpPr>
          <p:cNvPr id="5" name="Slide Number Placeholder 4"/>
          <p:cNvSpPr>
            <a:spLocks noGrp="1"/>
          </p:cNvSpPr>
          <p:nvPr>
            <p:ph type="sldNum" sz="quarter" idx="12"/>
          </p:nvPr>
        </p:nvSpPr>
        <p:spPr/>
        <p:txBody>
          <a:bodyPr/>
          <a:lstStyle/>
          <a:p>
            <a:fld id="{440B4123-8991-4ABA-855C-B91B239D21D5}" type="slidenum">
              <a:rPr lang="en-US" smtClean="0"/>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53" y="4054437"/>
            <a:ext cx="2421413" cy="111333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30000"/>
                    </a14:imgEffect>
                  </a14:imgLayer>
                </a14:imgProps>
              </a:ext>
            </a:extLst>
          </a:blip>
          <a:stretch>
            <a:fillRect/>
          </a:stretch>
        </p:blipFill>
        <p:spPr>
          <a:xfrm>
            <a:off x="998133" y="1375361"/>
            <a:ext cx="7171873" cy="2282239"/>
          </a:xfrm>
          <a:prstGeom prst="rect">
            <a:avLst/>
          </a:prstGeom>
          <a:ln>
            <a:solidFill>
              <a:schemeClr val="accent1"/>
            </a:solidFill>
          </a:ln>
        </p:spPr>
      </p:pic>
      <p:sp>
        <p:nvSpPr>
          <p:cNvPr id="8" name="Title 1"/>
          <p:cNvSpPr txBox="1">
            <a:spLocks/>
          </p:cNvSpPr>
          <p:nvPr/>
        </p:nvSpPr>
        <p:spPr>
          <a:xfrm>
            <a:off x="762000" y="762000"/>
            <a:ext cx="7620000" cy="508085"/>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000" b="0" dirty="0" smtClean="0"/>
              <a:t>Research Training Topics</a:t>
            </a:r>
            <a:endParaRPr lang="en-US" sz="4000" b="0" dirty="0"/>
          </a:p>
        </p:txBody>
      </p:sp>
    </p:spTree>
    <p:extLst>
      <p:ext uri="{BB962C8B-B14F-4D97-AF65-F5344CB8AC3E}">
        <p14:creationId xmlns:p14="http://schemas.microsoft.com/office/powerpoint/2010/main" val="1546636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839544"/>
          </a:xfrm>
        </p:spPr>
        <p:txBody>
          <a:bodyPr/>
          <a:lstStyle/>
          <a:p>
            <a:r>
              <a:rPr lang="en-US" dirty="0" smtClean="0"/>
              <a:t>Registering yourself with CITI</a:t>
            </a:r>
            <a:endParaRPr lang="en-US" dirty="0"/>
          </a:p>
        </p:txBody>
      </p:sp>
      <p:sp>
        <p:nvSpPr>
          <p:cNvPr id="3" name="Subtitle 2"/>
          <p:cNvSpPr>
            <a:spLocks noGrp="1"/>
          </p:cNvSpPr>
          <p:nvPr>
            <p:ph type="subTitle" idx="1"/>
          </p:nvPr>
        </p:nvSpPr>
        <p:spPr>
          <a:xfrm>
            <a:off x="1065571" y="1600200"/>
            <a:ext cx="6858000" cy="497758"/>
          </a:xfrm>
        </p:spPr>
        <p:txBody>
          <a:bodyPr>
            <a:normAutofit fontScale="62500" lnSpcReduction="20000"/>
          </a:bodyPr>
          <a:lstStyle/>
          <a:p>
            <a:r>
              <a:rPr lang="en-US" dirty="0" smtClean="0"/>
              <a:t>A tutorial in order to train on the regulatory aspects of research.</a:t>
            </a:r>
            <a:endParaRPr lang="en-US" dirty="0"/>
          </a:p>
        </p:txBody>
      </p:sp>
      <p:pic>
        <p:nvPicPr>
          <p:cNvPr id="4" name="Picture 3"/>
          <p:cNvPicPr>
            <a:picLocks noChangeAspect="1"/>
          </p:cNvPicPr>
          <p:nvPr/>
        </p:nvPicPr>
        <p:blipFill>
          <a:blip r:embed="rId2"/>
          <a:stretch>
            <a:fillRect/>
          </a:stretch>
        </p:blipFill>
        <p:spPr>
          <a:xfrm>
            <a:off x="608371" y="2298209"/>
            <a:ext cx="8052620" cy="1618261"/>
          </a:xfrm>
          <a:prstGeom prst="rect">
            <a:avLst/>
          </a:prstGeom>
          <a:ln w="25400">
            <a:solidFill>
              <a:schemeClr val="accent1"/>
            </a:solidFill>
          </a:ln>
        </p:spPr>
      </p:pic>
      <p:sp>
        <p:nvSpPr>
          <p:cNvPr id="5" name="Slide Number Placeholder 4"/>
          <p:cNvSpPr>
            <a:spLocks noGrp="1"/>
          </p:cNvSpPr>
          <p:nvPr>
            <p:ph type="sldNum" sz="quarter" idx="12"/>
          </p:nvPr>
        </p:nvSpPr>
        <p:spPr/>
        <p:txBody>
          <a:bodyPr/>
          <a:lstStyle/>
          <a:p>
            <a:fld id="{440B4123-8991-4ABA-855C-B91B239D21D5}" type="slidenum">
              <a:rPr lang="en-US" smtClean="0"/>
              <a:t>3</a:t>
            </a:fld>
            <a:endParaRPr lang="en-US" dirty="0"/>
          </a:p>
        </p:txBody>
      </p:sp>
      <p:sp>
        <p:nvSpPr>
          <p:cNvPr id="6" name="Subtitle 2"/>
          <p:cNvSpPr txBox="1">
            <a:spLocks/>
          </p:cNvSpPr>
          <p:nvPr/>
        </p:nvSpPr>
        <p:spPr>
          <a:xfrm>
            <a:off x="608371" y="4163993"/>
            <a:ext cx="8052620" cy="49775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This is the opening screen at </a:t>
            </a:r>
            <a:r>
              <a:rPr lang="en-US" sz="1500" dirty="0">
                <a:hlinkClick r:id="rId3"/>
              </a:rPr>
              <a:t>https://about.citiprogram.org/en/homepage/</a:t>
            </a:r>
            <a:r>
              <a:rPr lang="en-US" sz="1500" dirty="0"/>
              <a:t>. </a:t>
            </a:r>
          </a:p>
          <a:p>
            <a:pPr marL="166688" indent="-166688" algn="l">
              <a:buFontTx/>
              <a:buChar char="-"/>
            </a:pPr>
            <a:r>
              <a:rPr lang="en-US" sz="1500" dirty="0"/>
              <a:t>If you have registered before, click on Log In.  If you have registered with another institution, log in with your existing credentials.  You will be able to affiliate yourself with Chapman University as well.</a:t>
            </a:r>
          </a:p>
          <a:p>
            <a:pPr marL="166688" indent="-166688" algn="l">
              <a:buFontTx/>
              <a:buChar char="-"/>
            </a:pPr>
            <a:r>
              <a:rPr lang="en-US" sz="1500" dirty="0"/>
              <a:t>If you need to register, click on Register.  Follow the instructions on the next pages which tailors the registration process to Chapman.</a:t>
            </a:r>
          </a:p>
          <a:p>
            <a:pPr marL="166688" indent="-166688" algn="l">
              <a:buFontTx/>
              <a:buChar char="-"/>
            </a:pPr>
            <a:r>
              <a:rPr lang="en-US" sz="1500" dirty="0"/>
              <a:t>Note that different languages for CITI training are available.				</a:t>
            </a:r>
          </a:p>
        </p:txBody>
      </p:sp>
    </p:spTree>
    <p:extLst>
      <p:ext uri="{BB962C8B-B14F-4D97-AF65-F5344CB8AC3E}">
        <p14:creationId xmlns:p14="http://schemas.microsoft.com/office/powerpoint/2010/main" val="576410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35154"/>
            <a:ext cx="6858000" cy="560246"/>
          </a:xfrm>
        </p:spPr>
        <p:txBody>
          <a:bodyPr>
            <a:normAutofit/>
          </a:bodyPr>
          <a:lstStyle/>
          <a:p>
            <a:r>
              <a:rPr lang="en-US" sz="3000" dirty="0"/>
              <a:t>1</a:t>
            </a:r>
            <a:r>
              <a:rPr lang="en-US" sz="3000" baseline="30000" dirty="0"/>
              <a:t>st</a:t>
            </a:r>
            <a:r>
              <a:rPr lang="en-US" sz="3000" dirty="0"/>
              <a:t> – Select the Institution</a:t>
            </a:r>
            <a:endParaRPr lang="en-US" sz="3000" dirty="0"/>
          </a:p>
        </p:txBody>
      </p:sp>
      <p:sp>
        <p:nvSpPr>
          <p:cNvPr id="5" name="Slide Number Placeholder 4"/>
          <p:cNvSpPr>
            <a:spLocks noGrp="1"/>
          </p:cNvSpPr>
          <p:nvPr>
            <p:ph type="sldNum" sz="quarter" idx="12"/>
          </p:nvPr>
        </p:nvSpPr>
        <p:spPr>
          <a:xfrm>
            <a:off x="6553200" y="6203950"/>
            <a:ext cx="2133600" cy="365125"/>
          </a:xfrm>
        </p:spPr>
        <p:txBody>
          <a:bodyPr/>
          <a:lstStyle/>
          <a:p>
            <a:fld id="{440B4123-8991-4ABA-855C-B91B239D21D5}" type="slidenum">
              <a:rPr lang="en-US" smtClean="0"/>
              <a:t>4</a:t>
            </a:fld>
            <a:endParaRPr lang="en-US" dirty="0"/>
          </a:p>
        </p:txBody>
      </p:sp>
      <p:sp>
        <p:nvSpPr>
          <p:cNvPr id="6" name="Subtitle 2"/>
          <p:cNvSpPr txBox="1">
            <a:spLocks/>
          </p:cNvSpPr>
          <p:nvPr/>
        </p:nvSpPr>
        <p:spPr>
          <a:xfrm>
            <a:off x="271487" y="1966224"/>
            <a:ext cx="4444892"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1.</a:t>
            </a:r>
          </a:p>
          <a:p>
            <a:pPr marL="166688" indent="-166688" algn="l">
              <a:buFontTx/>
              <a:buChar char="-"/>
            </a:pPr>
            <a:endParaRPr lang="en-US" sz="1500" dirty="0"/>
          </a:p>
          <a:p>
            <a:pPr marL="166688" indent="-166688" algn="l">
              <a:buFontTx/>
              <a:buChar char="-"/>
            </a:pPr>
            <a:r>
              <a:rPr lang="en-US" sz="1500" dirty="0"/>
              <a:t>Start typing Chapman University… </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Agree to the Terms of Service and continue.</a:t>
            </a:r>
          </a:p>
          <a:p>
            <a:pPr marL="166688" indent="-166688" algn="l">
              <a:buFontTx/>
              <a:buChar char="-"/>
            </a:pPr>
            <a:endParaRPr lang="en-US" sz="1500" dirty="0"/>
          </a:p>
          <a:p>
            <a:pPr marL="166688" indent="-166688" algn="l">
              <a:buFontTx/>
              <a:buChar char="-"/>
            </a:pPr>
            <a:r>
              <a:rPr lang="en-US" sz="1500" dirty="0"/>
              <a:t>Skip this section on independent learner registration.  Chapman provides this training to you through the Office of Research free of charge, 24/7.</a:t>
            </a:r>
          </a:p>
          <a:p>
            <a:pPr marL="257175" indent="-257175" algn="l">
              <a:buFontTx/>
              <a:buChar char="-"/>
            </a:pPr>
            <a:endParaRPr lang="en-US" sz="1500" dirty="0"/>
          </a:p>
        </p:txBody>
      </p:sp>
      <p:pic>
        <p:nvPicPr>
          <p:cNvPr id="7" name="Picture 6"/>
          <p:cNvPicPr>
            <a:picLocks noChangeAspect="1"/>
          </p:cNvPicPr>
          <p:nvPr/>
        </p:nvPicPr>
        <p:blipFill>
          <a:blip r:embed="rId2"/>
          <a:stretch>
            <a:fillRect/>
          </a:stretch>
        </p:blipFill>
        <p:spPr>
          <a:xfrm>
            <a:off x="4850607" y="1750219"/>
            <a:ext cx="4293394" cy="3721894"/>
          </a:xfrm>
          <a:prstGeom prst="rect">
            <a:avLst/>
          </a:prstGeom>
        </p:spPr>
      </p:pic>
      <p:pic>
        <p:nvPicPr>
          <p:cNvPr id="10" name="Picture 9"/>
          <p:cNvPicPr>
            <a:picLocks noChangeAspect="1"/>
          </p:cNvPicPr>
          <p:nvPr/>
        </p:nvPicPr>
        <p:blipFill>
          <a:blip r:embed="rId3"/>
          <a:stretch>
            <a:fillRect/>
          </a:stretch>
        </p:blipFill>
        <p:spPr>
          <a:xfrm>
            <a:off x="854278" y="2927120"/>
            <a:ext cx="3075725" cy="905941"/>
          </a:xfrm>
          <a:prstGeom prst="rect">
            <a:avLst/>
          </a:prstGeom>
        </p:spPr>
      </p:pic>
      <p:sp>
        <p:nvSpPr>
          <p:cNvPr id="11" name="Right Arrow 10"/>
          <p:cNvSpPr/>
          <p:nvPr/>
        </p:nvSpPr>
        <p:spPr>
          <a:xfrm>
            <a:off x="4064231" y="3198353"/>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12185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560246"/>
          </a:xfrm>
        </p:spPr>
        <p:txBody>
          <a:bodyPr>
            <a:normAutofit/>
          </a:bodyPr>
          <a:lstStyle/>
          <a:p>
            <a:r>
              <a:rPr lang="en-US" sz="3000" dirty="0"/>
              <a:t>2</a:t>
            </a:r>
            <a:r>
              <a:rPr lang="en-US" sz="3000" baseline="30000" dirty="0"/>
              <a:t>nd</a:t>
            </a:r>
            <a:r>
              <a:rPr lang="en-US" sz="3000" dirty="0"/>
              <a:t> – Provide Personal Information</a:t>
            </a:r>
            <a:endParaRPr lang="en-US" sz="3000" dirty="0"/>
          </a:p>
        </p:txBody>
      </p:sp>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5</a:t>
            </a:fld>
            <a:endParaRPr lang="en-US" dirty="0"/>
          </a:p>
        </p:txBody>
      </p:sp>
      <p:sp>
        <p:nvSpPr>
          <p:cNvPr id="6" name="Subtitle 2"/>
          <p:cNvSpPr txBox="1">
            <a:spLocks/>
          </p:cNvSpPr>
          <p:nvPr/>
        </p:nvSpPr>
        <p:spPr>
          <a:xfrm>
            <a:off x="271487" y="1896315"/>
            <a:ext cx="4444892"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2.</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The email address does not have to be your Chapman one, but it is highly recommended.</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sp>
        <p:nvSpPr>
          <p:cNvPr id="11" name="Right Arrow 10"/>
          <p:cNvSpPr/>
          <p:nvPr/>
        </p:nvSpPr>
        <p:spPr>
          <a:xfrm>
            <a:off x="3895790" y="3441263"/>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p:cNvPicPr>
            <a:picLocks noChangeAspect="1"/>
          </p:cNvPicPr>
          <p:nvPr/>
        </p:nvPicPr>
        <p:blipFill>
          <a:blip r:embed="rId2"/>
          <a:stretch>
            <a:fillRect/>
          </a:stretch>
        </p:blipFill>
        <p:spPr>
          <a:xfrm>
            <a:off x="4716379" y="1723173"/>
            <a:ext cx="4307681" cy="3679031"/>
          </a:xfrm>
          <a:prstGeom prst="rect">
            <a:avLst/>
          </a:prstGeom>
        </p:spPr>
      </p:pic>
    </p:spTree>
    <p:extLst>
      <p:ext uri="{BB962C8B-B14F-4D97-AF65-F5344CB8AC3E}">
        <p14:creationId xmlns:p14="http://schemas.microsoft.com/office/powerpoint/2010/main" val="72466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560246"/>
          </a:xfrm>
        </p:spPr>
        <p:txBody>
          <a:bodyPr>
            <a:normAutofit/>
          </a:bodyPr>
          <a:lstStyle/>
          <a:p>
            <a:r>
              <a:rPr lang="en-US" sz="3000" dirty="0"/>
              <a:t>3</a:t>
            </a:r>
            <a:r>
              <a:rPr lang="en-US" sz="3000" baseline="30000" dirty="0"/>
              <a:t>rd</a:t>
            </a:r>
            <a:r>
              <a:rPr lang="en-US" sz="3000" dirty="0"/>
              <a:t> – Username and Password </a:t>
            </a:r>
            <a:endParaRPr lang="en-US" sz="3000" dirty="0"/>
          </a:p>
        </p:txBody>
      </p:sp>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6</a:t>
            </a:fld>
            <a:endParaRPr lang="en-US" dirty="0"/>
          </a:p>
        </p:txBody>
      </p:sp>
      <p:sp>
        <p:nvSpPr>
          <p:cNvPr id="6" name="Subtitle 2"/>
          <p:cNvSpPr txBox="1">
            <a:spLocks/>
          </p:cNvSpPr>
          <p:nvPr/>
        </p:nvSpPr>
        <p:spPr>
          <a:xfrm>
            <a:off x="271487" y="1896315"/>
            <a:ext cx="4444892"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3.</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The username can be the same as your Chapman identity.</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sp>
        <p:nvSpPr>
          <p:cNvPr id="11" name="Right Arrow 10"/>
          <p:cNvSpPr/>
          <p:nvPr/>
        </p:nvSpPr>
        <p:spPr>
          <a:xfrm>
            <a:off x="4349476" y="2538894"/>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p:cNvPicPr>
            <a:picLocks noChangeAspect="1"/>
          </p:cNvPicPr>
          <p:nvPr/>
        </p:nvPicPr>
        <p:blipFill>
          <a:blip r:embed="rId2"/>
          <a:stretch>
            <a:fillRect/>
          </a:stretch>
        </p:blipFill>
        <p:spPr>
          <a:xfrm>
            <a:off x="5212489" y="1472359"/>
            <a:ext cx="3594627" cy="3779732"/>
          </a:xfrm>
          <a:prstGeom prst="rect">
            <a:avLst/>
          </a:prstGeom>
        </p:spPr>
      </p:pic>
    </p:spTree>
    <p:extLst>
      <p:ext uri="{BB962C8B-B14F-4D97-AF65-F5344CB8AC3E}">
        <p14:creationId xmlns:p14="http://schemas.microsoft.com/office/powerpoint/2010/main" val="381942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560246"/>
          </a:xfrm>
        </p:spPr>
        <p:txBody>
          <a:bodyPr>
            <a:normAutofit/>
          </a:bodyPr>
          <a:lstStyle/>
          <a:p>
            <a:r>
              <a:rPr lang="en-US" sz="3000" dirty="0"/>
              <a:t>4</a:t>
            </a:r>
            <a:r>
              <a:rPr lang="en-US" sz="3000" baseline="30000" dirty="0"/>
              <a:t>th</a:t>
            </a:r>
            <a:r>
              <a:rPr lang="en-US" sz="3000" dirty="0"/>
              <a:t> – Country of Residence</a:t>
            </a:r>
            <a:endParaRPr lang="en-US" sz="3000" dirty="0"/>
          </a:p>
        </p:txBody>
      </p:sp>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7</a:t>
            </a:fld>
            <a:endParaRPr lang="en-US" dirty="0"/>
          </a:p>
        </p:txBody>
      </p:sp>
      <p:sp>
        <p:nvSpPr>
          <p:cNvPr id="6" name="Subtitle 2"/>
          <p:cNvSpPr txBox="1">
            <a:spLocks/>
          </p:cNvSpPr>
          <p:nvPr/>
        </p:nvSpPr>
        <p:spPr>
          <a:xfrm>
            <a:off x="271488" y="1896315"/>
            <a:ext cx="4276450"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4.</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CITI is available all over the world and in many languages.  If you leave Chapman, you can bring your CITI training with you.</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pic>
        <p:nvPicPr>
          <p:cNvPr id="3" name="Picture 2"/>
          <p:cNvPicPr>
            <a:picLocks noChangeAspect="1"/>
          </p:cNvPicPr>
          <p:nvPr/>
        </p:nvPicPr>
        <p:blipFill>
          <a:blip r:embed="rId2"/>
          <a:stretch>
            <a:fillRect/>
          </a:stretch>
        </p:blipFill>
        <p:spPr>
          <a:xfrm>
            <a:off x="4716379" y="1989621"/>
            <a:ext cx="4236244" cy="2386013"/>
          </a:xfrm>
          <a:prstGeom prst="rect">
            <a:avLst/>
          </a:prstGeom>
        </p:spPr>
      </p:pic>
    </p:spTree>
    <p:extLst>
      <p:ext uri="{BB962C8B-B14F-4D97-AF65-F5344CB8AC3E}">
        <p14:creationId xmlns:p14="http://schemas.microsoft.com/office/powerpoint/2010/main" val="231502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858000" cy="560246"/>
          </a:xfrm>
        </p:spPr>
        <p:txBody>
          <a:bodyPr>
            <a:normAutofit/>
          </a:bodyPr>
          <a:lstStyle/>
          <a:p>
            <a:r>
              <a:rPr lang="en-US" sz="3000" dirty="0"/>
              <a:t>5</a:t>
            </a:r>
            <a:r>
              <a:rPr lang="en-US" sz="3000" baseline="30000" dirty="0"/>
              <a:t>th</a:t>
            </a:r>
            <a:r>
              <a:rPr lang="en-US" sz="3000" dirty="0"/>
              <a:t> – Need CEU credit elsewhere?</a:t>
            </a:r>
            <a:endParaRPr lang="en-US" sz="3000" dirty="0"/>
          </a:p>
        </p:txBody>
      </p:sp>
      <p:sp>
        <p:nvSpPr>
          <p:cNvPr id="6" name="Subtitle 2"/>
          <p:cNvSpPr txBox="1">
            <a:spLocks/>
          </p:cNvSpPr>
          <p:nvPr/>
        </p:nvSpPr>
        <p:spPr>
          <a:xfrm>
            <a:off x="271487" y="1896315"/>
            <a:ext cx="4444892"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5.</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r>
              <a:rPr lang="en-US" sz="1500" dirty="0"/>
              <a:t>This is continuing education for other purposes.  Chapman University does not collect this information.  You may skip it.</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pic>
        <p:nvPicPr>
          <p:cNvPr id="3" name="Picture 2"/>
          <p:cNvPicPr>
            <a:picLocks noChangeAspect="1"/>
          </p:cNvPicPr>
          <p:nvPr/>
        </p:nvPicPr>
        <p:blipFill>
          <a:blip r:embed="rId2"/>
          <a:stretch>
            <a:fillRect/>
          </a:stretch>
        </p:blipFill>
        <p:spPr>
          <a:xfrm>
            <a:off x="5606716" y="1270532"/>
            <a:ext cx="3296653" cy="4408777"/>
          </a:xfrm>
          <a:prstGeom prst="rect">
            <a:avLst/>
          </a:prstGeom>
        </p:spPr>
      </p:pic>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8</a:t>
            </a:fld>
            <a:endParaRPr lang="en-US" dirty="0"/>
          </a:p>
        </p:txBody>
      </p:sp>
    </p:spTree>
    <p:extLst>
      <p:ext uri="{BB962C8B-B14F-4D97-AF65-F5344CB8AC3E}">
        <p14:creationId xmlns:p14="http://schemas.microsoft.com/office/powerpoint/2010/main" val="235812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6096000" cy="560246"/>
          </a:xfrm>
        </p:spPr>
        <p:txBody>
          <a:bodyPr>
            <a:normAutofit/>
          </a:bodyPr>
          <a:lstStyle/>
          <a:p>
            <a:r>
              <a:rPr lang="en-US" sz="3000" dirty="0"/>
              <a:t>6</a:t>
            </a:r>
            <a:r>
              <a:rPr lang="en-US" sz="3000" baseline="30000" dirty="0"/>
              <a:t>th</a:t>
            </a:r>
            <a:r>
              <a:rPr lang="en-US" sz="3000" dirty="0"/>
              <a:t> – Personal data</a:t>
            </a:r>
            <a:endParaRPr lang="en-US" sz="3000" dirty="0"/>
          </a:p>
        </p:txBody>
      </p:sp>
      <p:sp>
        <p:nvSpPr>
          <p:cNvPr id="6" name="Subtitle 2"/>
          <p:cNvSpPr txBox="1">
            <a:spLocks/>
          </p:cNvSpPr>
          <p:nvPr/>
        </p:nvSpPr>
        <p:spPr>
          <a:xfrm>
            <a:off x="271487" y="1896315"/>
            <a:ext cx="4953226" cy="35058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6688" indent="-166688" algn="l">
              <a:buFontTx/>
              <a:buChar char="-"/>
            </a:pPr>
            <a:r>
              <a:rPr lang="en-US" sz="1500" dirty="0"/>
              <a:t>Note that this is step 6.</a:t>
            </a:r>
          </a:p>
          <a:p>
            <a:pPr marL="166688" indent="-166688" algn="l">
              <a:buFontTx/>
              <a:buChar char="-"/>
            </a:pPr>
            <a:endParaRPr lang="en-US" sz="1500" dirty="0"/>
          </a:p>
          <a:p>
            <a:pPr marL="166688" indent="-166688" algn="l">
              <a:buFontTx/>
              <a:buChar char="-"/>
            </a:pPr>
            <a:r>
              <a:rPr lang="en-US" sz="1500" dirty="0"/>
              <a:t>The Institutional Email Address is of course Chapman University.  It’s acceptable to enter a Gmail or other account address.</a:t>
            </a:r>
          </a:p>
          <a:p>
            <a:pPr marL="166688" indent="-166688" algn="l">
              <a:buFontTx/>
              <a:buChar char="-"/>
            </a:pPr>
            <a:endParaRPr lang="en-US" sz="1500" dirty="0"/>
          </a:p>
          <a:p>
            <a:pPr marL="166688" indent="-166688" algn="l">
              <a:buFontTx/>
              <a:buChar char="-"/>
            </a:pPr>
            <a:r>
              <a:rPr lang="en-US" sz="1500" dirty="0"/>
              <a:t>For Department, enter your major or where you work.</a:t>
            </a:r>
          </a:p>
          <a:p>
            <a:pPr marL="166688" indent="-166688" algn="l">
              <a:buFontTx/>
              <a:buChar char="-"/>
            </a:pPr>
            <a:r>
              <a:rPr lang="en-US" sz="1500" dirty="0"/>
              <a:t>For Role in Research, chose the closest one to what you do.  You could be both research staff and a PI, for example.</a:t>
            </a:r>
            <a:endParaRPr lang="en-US" sz="1500" dirty="0"/>
          </a:p>
          <a:p>
            <a:pPr marL="166688" indent="-166688" algn="l">
              <a:buFontTx/>
              <a:buChar char="-"/>
            </a:pPr>
            <a:r>
              <a:rPr lang="en-US" sz="1500" dirty="0"/>
              <a:t>Chapman does not collect the other information.  There is no need to provide it.</a:t>
            </a:r>
          </a:p>
          <a:p>
            <a:pPr marL="166688" indent="-166688" algn="l">
              <a:buFontTx/>
              <a:buChar char="-"/>
            </a:pPr>
            <a:endParaRPr lang="en-US" sz="1500" dirty="0"/>
          </a:p>
          <a:p>
            <a:pPr marL="166688" indent="-166688" algn="l">
              <a:buFontTx/>
              <a:buChar char="-"/>
            </a:pPr>
            <a:endParaRPr lang="en-US" sz="1500" dirty="0"/>
          </a:p>
          <a:p>
            <a:pPr marL="166688" indent="-166688" algn="l">
              <a:buFontTx/>
              <a:buChar char="-"/>
            </a:pPr>
            <a:endParaRPr lang="en-US" sz="1500" dirty="0"/>
          </a:p>
          <a:p>
            <a:pPr marL="257175" indent="-257175" algn="l">
              <a:buFontTx/>
              <a:buChar char="-"/>
            </a:pPr>
            <a:endParaRPr lang="en-US" sz="1500" dirty="0"/>
          </a:p>
        </p:txBody>
      </p:sp>
      <p:pic>
        <p:nvPicPr>
          <p:cNvPr id="4" name="Picture 3"/>
          <p:cNvPicPr>
            <a:picLocks noChangeAspect="1"/>
          </p:cNvPicPr>
          <p:nvPr/>
        </p:nvPicPr>
        <p:blipFill>
          <a:blip r:embed="rId2"/>
          <a:stretch>
            <a:fillRect/>
          </a:stretch>
        </p:blipFill>
        <p:spPr>
          <a:xfrm>
            <a:off x="6292516" y="767290"/>
            <a:ext cx="2772379" cy="4923034"/>
          </a:xfrm>
          <a:prstGeom prst="rect">
            <a:avLst/>
          </a:prstGeom>
        </p:spPr>
      </p:pic>
      <p:sp>
        <p:nvSpPr>
          <p:cNvPr id="5" name="Slide Number Placeholder 4"/>
          <p:cNvSpPr>
            <a:spLocks noGrp="1"/>
          </p:cNvSpPr>
          <p:nvPr>
            <p:ph type="sldNum" sz="quarter" idx="12"/>
          </p:nvPr>
        </p:nvSpPr>
        <p:spPr>
          <a:xfrm>
            <a:off x="6553200" y="6134041"/>
            <a:ext cx="2133600" cy="365125"/>
          </a:xfrm>
        </p:spPr>
        <p:txBody>
          <a:bodyPr/>
          <a:lstStyle/>
          <a:p>
            <a:fld id="{440B4123-8991-4ABA-855C-B91B239D21D5}" type="slidenum">
              <a:rPr lang="en-US" smtClean="0"/>
              <a:t>9</a:t>
            </a:fld>
            <a:endParaRPr lang="en-US" dirty="0"/>
          </a:p>
        </p:txBody>
      </p:sp>
    </p:spTree>
    <p:extLst>
      <p:ext uri="{BB962C8B-B14F-4D97-AF65-F5344CB8AC3E}">
        <p14:creationId xmlns:p14="http://schemas.microsoft.com/office/powerpoint/2010/main" val="411319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1292</Words>
  <Application>Microsoft Office PowerPoint</Application>
  <PresentationFormat>On-screen Show (4:3)</PresentationFormat>
  <Paragraphs>154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Registering yourself with CITI</vt:lpstr>
      <vt:lpstr>1st – Select the Institution</vt:lpstr>
      <vt:lpstr>2nd – Provide Personal Information</vt:lpstr>
      <vt:lpstr>3rd – Username and Password </vt:lpstr>
      <vt:lpstr>4th – Country of Residence</vt:lpstr>
      <vt:lpstr>5th – Need CEU credit elsewhere?</vt:lpstr>
      <vt:lpstr>6th – Personal data</vt:lpstr>
      <vt:lpstr>7th – Select Curriculum</vt:lpstr>
      <vt:lpstr>7th – Select Curriculum (first continuation)</vt:lpstr>
      <vt:lpstr>7th – Select Curriculum (second continuation)</vt:lpstr>
      <vt:lpstr>Helpful hints, once registered</vt:lpstr>
      <vt:lpstr>Click on a course to enter and learn!</vt:lpstr>
      <vt:lpstr>Detail from the Integrity Assurance Statement   </vt:lpstr>
      <vt:lpstr>Details about Renewing Training </vt:lpstr>
      <vt:lpstr>Congratulations!</vt:lpstr>
    </vt:vector>
  </TitlesOfParts>
  <Company>Chapman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Woodland, Mark</dc:creator>
  <cp:lastModifiedBy>Kennedy, Bruce</cp:lastModifiedBy>
  <cp:revision>32</cp:revision>
  <dcterms:created xsi:type="dcterms:W3CDTF">2012-10-12T00:03:01Z</dcterms:created>
  <dcterms:modified xsi:type="dcterms:W3CDTF">2017-11-02T19:17:56Z</dcterms:modified>
</cp:coreProperties>
</file>