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302" r:id="rId2"/>
    <p:sldId id="283" r:id="rId3"/>
    <p:sldId id="294" r:id="rId4"/>
    <p:sldId id="303" r:id="rId5"/>
    <p:sldId id="306" r:id="rId6"/>
    <p:sldId id="304" r:id="rId7"/>
    <p:sldId id="305" r:id="rId8"/>
    <p:sldId id="307" r:id="rId9"/>
    <p:sldId id="310" r:id="rId10"/>
    <p:sldId id="309" r:id="rId11"/>
    <p:sldId id="308" r:id="rId12"/>
    <p:sldId id="311" r:id="rId13"/>
    <p:sldId id="312" r:id="rId14"/>
    <p:sldId id="313" r:id="rId15"/>
    <p:sldId id="28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24"/>
  </p:normalViewPr>
  <p:slideViewPr>
    <p:cSldViewPr snapToGrid="0" snapToObjects="1">
      <p:cViewPr varScale="1">
        <p:scale>
          <a:sx n="100" d="100"/>
          <a:sy n="100" d="100"/>
        </p:scale>
        <p:origin x="91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F38D9B-0A64-6948-BFA8-75B0D8343133}" type="datetimeFigureOut">
              <a:rPr lang="en-US" smtClean="0"/>
              <a:t>3/12/2024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1FBCC2-AF47-5140-ADC2-648D0E2AE234}" type="slidenum">
              <a:rPr lang="en-US" smtClean="0"/>
              <a:t>‹#›</a:t>
            </a:fld>
            <a:endParaRPr lang="en-US"/>
          </a:p>
        </p:txBody>
      </p:sp>
    </p:spTree>
    <p:extLst>
      <p:ext uri="{BB962C8B-B14F-4D97-AF65-F5344CB8AC3E}">
        <p14:creationId xmlns:p14="http://schemas.microsoft.com/office/powerpoint/2010/main" val="14126112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992EBC-29DC-4D99-ABF9-4F8A612E8FD6}" type="slidenum">
              <a:rPr lang="en-US" smtClean="0"/>
              <a:t>2</a:t>
            </a:fld>
            <a:endParaRPr lang="en-US"/>
          </a:p>
        </p:txBody>
      </p:sp>
    </p:spTree>
    <p:extLst>
      <p:ext uri="{BB962C8B-B14F-4D97-AF65-F5344CB8AC3E}">
        <p14:creationId xmlns:p14="http://schemas.microsoft.com/office/powerpoint/2010/main" val="1883409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992EBC-29DC-4D99-ABF9-4F8A612E8FD6}" type="slidenum">
              <a:rPr lang="en-US" smtClean="0"/>
              <a:t>3</a:t>
            </a:fld>
            <a:endParaRPr lang="en-US"/>
          </a:p>
        </p:txBody>
      </p:sp>
    </p:spTree>
    <p:extLst>
      <p:ext uri="{BB962C8B-B14F-4D97-AF65-F5344CB8AC3E}">
        <p14:creationId xmlns:p14="http://schemas.microsoft.com/office/powerpoint/2010/main" val="19807982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1FBCC2-AF47-5140-ADC2-648D0E2AE234}" type="slidenum">
              <a:rPr lang="en-US" smtClean="0"/>
              <a:t>6</a:t>
            </a:fld>
            <a:endParaRPr lang="en-US"/>
          </a:p>
        </p:txBody>
      </p:sp>
    </p:spTree>
    <p:extLst>
      <p:ext uri="{BB962C8B-B14F-4D97-AF65-F5344CB8AC3E}">
        <p14:creationId xmlns:p14="http://schemas.microsoft.com/office/powerpoint/2010/main" val="3150485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992EBC-29DC-4D99-ABF9-4F8A612E8FD6}" type="slidenum">
              <a:rPr lang="en-US" smtClean="0"/>
              <a:t>15</a:t>
            </a:fld>
            <a:endParaRPr lang="en-US"/>
          </a:p>
        </p:txBody>
      </p:sp>
    </p:spTree>
    <p:extLst>
      <p:ext uri="{BB962C8B-B14F-4D97-AF65-F5344CB8AC3E}">
        <p14:creationId xmlns:p14="http://schemas.microsoft.com/office/powerpoint/2010/main" val="3730016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2FFF0-4560-7E44-B296-D72E1F4C86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6E5591A-8AED-EC4F-8CC0-3D9D560E8D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C76CD3D-3C1E-804B-B687-989B4B86F7E5}"/>
              </a:ext>
            </a:extLst>
          </p:cNvPr>
          <p:cNvSpPr>
            <a:spLocks noGrp="1"/>
          </p:cNvSpPr>
          <p:nvPr>
            <p:ph type="dt" sz="half" idx="10"/>
          </p:nvPr>
        </p:nvSpPr>
        <p:spPr/>
        <p:txBody>
          <a:bodyPr/>
          <a:lstStyle/>
          <a:p>
            <a:fld id="{FAE7BD38-7B16-4C4B-9D90-F23AE42F6277}" type="datetimeFigureOut">
              <a:rPr lang="en-US" smtClean="0"/>
              <a:t>3/12/2024</a:t>
            </a:fld>
            <a:endParaRPr lang="en-US"/>
          </a:p>
        </p:txBody>
      </p:sp>
      <p:sp>
        <p:nvSpPr>
          <p:cNvPr id="5" name="Footer Placeholder 4">
            <a:extLst>
              <a:ext uri="{FF2B5EF4-FFF2-40B4-BE49-F238E27FC236}">
                <a16:creationId xmlns:a16="http://schemas.microsoft.com/office/drawing/2014/main" id="{C328FD74-6D2A-9340-B247-F1AA01CBB5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67183D-92DE-174A-A300-7A54D7FC20D9}"/>
              </a:ext>
            </a:extLst>
          </p:cNvPr>
          <p:cNvSpPr>
            <a:spLocks noGrp="1"/>
          </p:cNvSpPr>
          <p:nvPr>
            <p:ph type="sldNum" sz="quarter" idx="12"/>
          </p:nvPr>
        </p:nvSpPr>
        <p:spPr/>
        <p:txBody>
          <a:bodyPr/>
          <a:lstStyle/>
          <a:p>
            <a:fld id="{85912A42-1E08-FC48-853C-2B197BC21262}" type="slidenum">
              <a:rPr lang="en-US" smtClean="0"/>
              <a:t>‹#›</a:t>
            </a:fld>
            <a:endParaRPr lang="en-US"/>
          </a:p>
        </p:txBody>
      </p:sp>
    </p:spTree>
    <p:extLst>
      <p:ext uri="{BB962C8B-B14F-4D97-AF65-F5344CB8AC3E}">
        <p14:creationId xmlns:p14="http://schemas.microsoft.com/office/powerpoint/2010/main" val="2568920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1783B-69B7-DF47-AB0D-F7872C2C99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2E47234-5E6D-B444-BA34-86A3126CF23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C527F9-8DBB-4D47-9E1A-3191AB6E388E}"/>
              </a:ext>
            </a:extLst>
          </p:cNvPr>
          <p:cNvSpPr>
            <a:spLocks noGrp="1"/>
          </p:cNvSpPr>
          <p:nvPr>
            <p:ph type="dt" sz="half" idx="10"/>
          </p:nvPr>
        </p:nvSpPr>
        <p:spPr/>
        <p:txBody>
          <a:bodyPr/>
          <a:lstStyle/>
          <a:p>
            <a:fld id="{FAE7BD38-7B16-4C4B-9D90-F23AE42F6277}" type="datetimeFigureOut">
              <a:rPr lang="en-US" smtClean="0"/>
              <a:t>3/12/2024</a:t>
            </a:fld>
            <a:endParaRPr lang="en-US"/>
          </a:p>
        </p:txBody>
      </p:sp>
      <p:sp>
        <p:nvSpPr>
          <p:cNvPr id="5" name="Footer Placeholder 4">
            <a:extLst>
              <a:ext uri="{FF2B5EF4-FFF2-40B4-BE49-F238E27FC236}">
                <a16:creationId xmlns:a16="http://schemas.microsoft.com/office/drawing/2014/main" id="{5B03A5E6-D5D9-044E-9795-F969D77F65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C5F635-DA51-6640-84E9-B816E5FA31D4}"/>
              </a:ext>
            </a:extLst>
          </p:cNvPr>
          <p:cNvSpPr>
            <a:spLocks noGrp="1"/>
          </p:cNvSpPr>
          <p:nvPr>
            <p:ph type="sldNum" sz="quarter" idx="12"/>
          </p:nvPr>
        </p:nvSpPr>
        <p:spPr/>
        <p:txBody>
          <a:bodyPr/>
          <a:lstStyle/>
          <a:p>
            <a:fld id="{85912A42-1E08-FC48-853C-2B197BC21262}" type="slidenum">
              <a:rPr lang="en-US" smtClean="0"/>
              <a:t>‹#›</a:t>
            </a:fld>
            <a:endParaRPr lang="en-US"/>
          </a:p>
        </p:txBody>
      </p:sp>
    </p:spTree>
    <p:extLst>
      <p:ext uri="{BB962C8B-B14F-4D97-AF65-F5344CB8AC3E}">
        <p14:creationId xmlns:p14="http://schemas.microsoft.com/office/powerpoint/2010/main" val="3856602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5E08DE-09FB-364C-A574-CD38B5D3F67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439583E-3D65-2C4F-A6C9-8400215D2A5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691B39-264C-3549-BFE2-71B8D5B50F81}"/>
              </a:ext>
            </a:extLst>
          </p:cNvPr>
          <p:cNvSpPr>
            <a:spLocks noGrp="1"/>
          </p:cNvSpPr>
          <p:nvPr>
            <p:ph type="dt" sz="half" idx="10"/>
          </p:nvPr>
        </p:nvSpPr>
        <p:spPr/>
        <p:txBody>
          <a:bodyPr/>
          <a:lstStyle/>
          <a:p>
            <a:fld id="{FAE7BD38-7B16-4C4B-9D90-F23AE42F6277}" type="datetimeFigureOut">
              <a:rPr lang="en-US" smtClean="0"/>
              <a:t>3/12/2024</a:t>
            </a:fld>
            <a:endParaRPr lang="en-US"/>
          </a:p>
        </p:txBody>
      </p:sp>
      <p:sp>
        <p:nvSpPr>
          <p:cNvPr id="5" name="Footer Placeholder 4">
            <a:extLst>
              <a:ext uri="{FF2B5EF4-FFF2-40B4-BE49-F238E27FC236}">
                <a16:creationId xmlns:a16="http://schemas.microsoft.com/office/drawing/2014/main" id="{FA3D4F55-0631-404F-AF2B-DC53B07A8E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2B3AFA-EBB0-7549-8C19-3A78B8E5929D}"/>
              </a:ext>
            </a:extLst>
          </p:cNvPr>
          <p:cNvSpPr>
            <a:spLocks noGrp="1"/>
          </p:cNvSpPr>
          <p:nvPr>
            <p:ph type="sldNum" sz="quarter" idx="12"/>
          </p:nvPr>
        </p:nvSpPr>
        <p:spPr/>
        <p:txBody>
          <a:bodyPr/>
          <a:lstStyle/>
          <a:p>
            <a:fld id="{85912A42-1E08-FC48-853C-2B197BC21262}" type="slidenum">
              <a:rPr lang="en-US" smtClean="0"/>
              <a:t>‹#›</a:t>
            </a:fld>
            <a:endParaRPr lang="en-US"/>
          </a:p>
        </p:txBody>
      </p:sp>
    </p:spTree>
    <p:extLst>
      <p:ext uri="{BB962C8B-B14F-4D97-AF65-F5344CB8AC3E}">
        <p14:creationId xmlns:p14="http://schemas.microsoft.com/office/powerpoint/2010/main" val="1234342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14509-AB15-C54B-ACD2-F06C8A1F3D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9B32E0-F263-F54C-9506-D8D9AAAB99C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536C60-3DBE-C04E-B61D-AEED3965582D}"/>
              </a:ext>
            </a:extLst>
          </p:cNvPr>
          <p:cNvSpPr>
            <a:spLocks noGrp="1"/>
          </p:cNvSpPr>
          <p:nvPr>
            <p:ph type="dt" sz="half" idx="10"/>
          </p:nvPr>
        </p:nvSpPr>
        <p:spPr/>
        <p:txBody>
          <a:bodyPr/>
          <a:lstStyle/>
          <a:p>
            <a:fld id="{FAE7BD38-7B16-4C4B-9D90-F23AE42F6277}" type="datetimeFigureOut">
              <a:rPr lang="en-US" smtClean="0"/>
              <a:t>3/12/2024</a:t>
            </a:fld>
            <a:endParaRPr lang="en-US"/>
          </a:p>
        </p:txBody>
      </p:sp>
      <p:sp>
        <p:nvSpPr>
          <p:cNvPr id="5" name="Footer Placeholder 4">
            <a:extLst>
              <a:ext uri="{FF2B5EF4-FFF2-40B4-BE49-F238E27FC236}">
                <a16:creationId xmlns:a16="http://schemas.microsoft.com/office/drawing/2014/main" id="{912E2003-6D76-AE44-8D9C-EC1E4B4100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8AC647-FAAA-DC44-8863-AA9A4E6ED6F9}"/>
              </a:ext>
            </a:extLst>
          </p:cNvPr>
          <p:cNvSpPr>
            <a:spLocks noGrp="1"/>
          </p:cNvSpPr>
          <p:nvPr>
            <p:ph type="sldNum" sz="quarter" idx="12"/>
          </p:nvPr>
        </p:nvSpPr>
        <p:spPr/>
        <p:txBody>
          <a:bodyPr/>
          <a:lstStyle/>
          <a:p>
            <a:fld id="{85912A42-1E08-FC48-853C-2B197BC21262}" type="slidenum">
              <a:rPr lang="en-US" smtClean="0"/>
              <a:t>‹#›</a:t>
            </a:fld>
            <a:endParaRPr lang="en-US"/>
          </a:p>
        </p:txBody>
      </p:sp>
    </p:spTree>
    <p:extLst>
      <p:ext uri="{BB962C8B-B14F-4D97-AF65-F5344CB8AC3E}">
        <p14:creationId xmlns:p14="http://schemas.microsoft.com/office/powerpoint/2010/main" val="3386202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83858-909C-B849-A937-4A41B61FA0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50BECF0-C83D-DF4F-A8DF-C07E0579D7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558E2E4-D06D-2E4B-A85C-B419364BAA9C}"/>
              </a:ext>
            </a:extLst>
          </p:cNvPr>
          <p:cNvSpPr>
            <a:spLocks noGrp="1"/>
          </p:cNvSpPr>
          <p:nvPr>
            <p:ph type="dt" sz="half" idx="10"/>
          </p:nvPr>
        </p:nvSpPr>
        <p:spPr/>
        <p:txBody>
          <a:bodyPr/>
          <a:lstStyle/>
          <a:p>
            <a:fld id="{FAE7BD38-7B16-4C4B-9D90-F23AE42F6277}" type="datetimeFigureOut">
              <a:rPr lang="en-US" smtClean="0"/>
              <a:t>3/12/2024</a:t>
            </a:fld>
            <a:endParaRPr lang="en-US"/>
          </a:p>
        </p:txBody>
      </p:sp>
      <p:sp>
        <p:nvSpPr>
          <p:cNvPr id="5" name="Footer Placeholder 4">
            <a:extLst>
              <a:ext uri="{FF2B5EF4-FFF2-40B4-BE49-F238E27FC236}">
                <a16:creationId xmlns:a16="http://schemas.microsoft.com/office/drawing/2014/main" id="{036B9915-52C0-9F40-AB41-111D74D8F2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E82C3B-CB68-D04C-9FEF-B0CF8EEB70A7}"/>
              </a:ext>
            </a:extLst>
          </p:cNvPr>
          <p:cNvSpPr>
            <a:spLocks noGrp="1"/>
          </p:cNvSpPr>
          <p:nvPr>
            <p:ph type="sldNum" sz="quarter" idx="12"/>
          </p:nvPr>
        </p:nvSpPr>
        <p:spPr/>
        <p:txBody>
          <a:bodyPr/>
          <a:lstStyle/>
          <a:p>
            <a:fld id="{85912A42-1E08-FC48-853C-2B197BC21262}" type="slidenum">
              <a:rPr lang="en-US" smtClean="0"/>
              <a:t>‹#›</a:t>
            </a:fld>
            <a:endParaRPr lang="en-US"/>
          </a:p>
        </p:txBody>
      </p:sp>
    </p:spTree>
    <p:extLst>
      <p:ext uri="{BB962C8B-B14F-4D97-AF65-F5344CB8AC3E}">
        <p14:creationId xmlns:p14="http://schemas.microsoft.com/office/powerpoint/2010/main" val="3044461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8B39A-079D-A348-B446-1AB5254CC0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B15DE0-3628-4C47-82A8-6DECFBB4D29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AFD68C1-5B4B-8041-A7E9-0C94DC45612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DFE6475-4F6A-8546-B59C-E62049F6D272}"/>
              </a:ext>
            </a:extLst>
          </p:cNvPr>
          <p:cNvSpPr>
            <a:spLocks noGrp="1"/>
          </p:cNvSpPr>
          <p:nvPr>
            <p:ph type="dt" sz="half" idx="10"/>
          </p:nvPr>
        </p:nvSpPr>
        <p:spPr/>
        <p:txBody>
          <a:bodyPr/>
          <a:lstStyle/>
          <a:p>
            <a:fld id="{FAE7BD38-7B16-4C4B-9D90-F23AE42F6277}" type="datetimeFigureOut">
              <a:rPr lang="en-US" smtClean="0"/>
              <a:t>3/12/2024</a:t>
            </a:fld>
            <a:endParaRPr lang="en-US"/>
          </a:p>
        </p:txBody>
      </p:sp>
      <p:sp>
        <p:nvSpPr>
          <p:cNvPr id="6" name="Footer Placeholder 5">
            <a:extLst>
              <a:ext uri="{FF2B5EF4-FFF2-40B4-BE49-F238E27FC236}">
                <a16:creationId xmlns:a16="http://schemas.microsoft.com/office/drawing/2014/main" id="{DDC41A91-9B71-674F-BA4B-37EE5423B0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A6EFBC-5856-DB4E-8E65-1143F713A3DF}"/>
              </a:ext>
            </a:extLst>
          </p:cNvPr>
          <p:cNvSpPr>
            <a:spLocks noGrp="1"/>
          </p:cNvSpPr>
          <p:nvPr>
            <p:ph type="sldNum" sz="quarter" idx="12"/>
          </p:nvPr>
        </p:nvSpPr>
        <p:spPr/>
        <p:txBody>
          <a:bodyPr/>
          <a:lstStyle/>
          <a:p>
            <a:fld id="{85912A42-1E08-FC48-853C-2B197BC21262}" type="slidenum">
              <a:rPr lang="en-US" smtClean="0"/>
              <a:t>‹#›</a:t>
            </a:fld>
            <a:endParaRPr lang="en-US"/>
          </a:p>
        </p:txBody>
      </p:sp>
    </p:spTree>
    <p:extLst>
      <p:ext uri="{BB962C8B-B14F-4D97-AF65-F5344CB8AC3E}">
        <p14:creationId xmlns:p14="http://schemas.microsoft.com/office/powerpoint/2010/main" val="543582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E4D54-3D24-A349-BDEF-FB96A55E662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EC6CA50-B17B-7945-8A21-B32D714D0B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1D36304-F418-1D46-8F2C-3D192640EF0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D369799-275C-A143-9F4E-84A4434640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DC2BEDD-B0EC-B643-B510-7292A576F6D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E6CC9EE-8527-7C40-ADF2-CA066CAE09F3}"/>
              </a:ext>
            </a:extLst>
          </p:cNvPr>
          <p:cNvSpPr>
            <a:spLocks noGrp="1"/>
          </p:cNvSpPr>
          <p:nvPr>
            <p:ph type="dt" sz="half" idx="10"/>
          </p:nvPr>
        </p:nvSpPr>
        <p:spPr/>
        <p:txBody>
          <a:bodyPr/>
          <a:lstStyle/>
          <a:p>
            <a:fld id="{FAE7BD38-7B16-4C4B-9D90-F23AE42F6277}" type="datetimeFigureOut">
              <a:rPr lang="en-US" smtClean="0"/>
              <a:t>3/12/2024</a:t>
            </a:fld>
            <a:endParaRPr lang="en-US"/>
          </a:p>
        </p:txBody>
      </p:sp>
      <p:sp>
        <p:nvSpPr>
          <p:cNvPr id="8" name="Footer Placeholder 7">
            <a:extLst>
              <a:ext uri="{FF2B5EF4-FFF2-40B4-BE49-F238E27FC236}">
                <a16:creationId xmlns:a16="http://schemas.microsoft.com/office/drawing/2014/main" id="{4E0B6E2A-C2C0-4E42-92CC-51883A6CBEB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31A42D2-FF38-6342-8488-BC54A1C49667}"/>
              </a:ext>
            </a:extLst>
          </p:cNvPr>
          <p:cNvSpPr>
            <a:spLocks noGrp="1"/>
          </p:cNvSpPr>
          <p:nvPr>
            <p:ph type="sldNum" sz="quarter" idx="12"/>
          </p:nvPr>
        </p:nvSpPr>
        <p:spPr/>
        <p:txBody>
          <a:bodyPr/>
          <a:lstStyle/>
          <a:p>
            <a:fld id="{85912A42-1E08-FC48-853C-2B197BC21262}" type="slidenum">
              <a:rPr lang="en-US" smtClean="0"/>
              <a:t>‹#›</a:t>
            </a:fld>
            <a:endParaRPr lang="en-US"/>
          </a:p>
        </p:txBody>
      </p:sp>
    </p:spTree>
    <p:extLst>
      <p:ext uri="{BB962C8B-B14F-4D97-AF65-F5344CB8AC3E}">
        <p14:creationId xmlns:p14="http://schemas.microsoft.com/office/powerpoint/2010/main" val="1071842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718E9-D6D9-1A4F-AF5C-73B5CF4CA97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330613F-A565-7046-B2A6-088D84CA1275}"/>
              </a:ext>
            </a:extLst>
          </p:cNvPr>
          <p:cNvSpPr>
            <a:spLocks noGrp="1"/>
          </p:cNvSpPr>
          <p:nvPr>
            <p:ph type="dt" sz="half" idx="10"/>
          </p:nvPr>
        </p:nvSpPr>
        <p:spPr/>
        <p:txBody>
          <a:bodyPr/>
          <a:lstStyle/>
          <a:p>
            <a:fld id="{FAE7BD38-7B16-4C4B-9D90-F23AE42F6277}" type="datetimeFigureOut">
              <a:rPr lang="en-US" smtClean="0"/>
              <a:t>3/12/2024</a:t>
            </a:fld>
            <a:endParaRPr lang="en-US"/>
          </a:p>
        </p:txBody>
      </p:sp>
      <p:sp>
        <p:nvSpPr>
          <p:cNvPr id="4" name="Footer Placeholder 3">
            <a:extLst>
              <a:ext uri="{FF2B5EF4-FFF2-40B4-BE49-F238E27FC236}">
                <a16:creationId xmlns:a16="http://schemas.microsoft.com/office/drawing/2014/main" id="{A14A936B-4499-9245-9097-F54BDB89B31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6AC9CAA-A69C-4D40-B4F9-2BB28F3F6AE8}"/>
              </a:ext>
            </a:extLst>
          </p:cNvPr>
          <p:cNvSpPr>
            <a:spLocks noGrp="1"/>
          </p:cNvSpPr>
          <p:nvPr>
            <p:ph type="sldNum" sz="quarter" idx="12"/>
          </p:nvPr>
        </p:nvSpPr>
        <p:spPr/>
        <p:txBody>
          <a:bodyPr/>
          <a:lstStyle/>
          <a:p>
            <a:fld id="{85912A42-1E08-FC48-853C-2B197BC21262}" type="slidenum">
              <a:rPr lang="en-US" smtClean="0"/>
              <a:t>‹#›</a:t>
            </a:fld>
            <a:endParaRPr lang="en-US"/>
          </a:p>
        </p:txBody>
      </p:sp>
    </p:spTree>
    <p:extLst>
      <p:ext uri="{BB962C8B-B14F-4D97-AF65-F5344CB8AC3E}">
        <p14:creationId xmlns:p14="http://schemas.microsoft.com/office/powerpoint/2010/main" val="2863800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127D97-8796-E843-87A1-C2A6376D22F8}"/>
              </a:ext>
            </a:extLst>
          </p:cNvPr>
          <p:cNvSpPr>
            <a:spLocks noGrp="1"/>
          </p:cNvSpPr>
          <p:nvPr>
            <p:ph type="dt" sz="half" idx="10"/>
          </p:nvPr>
        </p:nvSpPr>
        <p:spPr/>
        <p:txBody>
          <a:bodyPr/>
          <a:lstStyle/>
          <a:p>
            <a:fld id="{FAE7BD38-7B16-4C4B-9D90-F23AE42F6277}" type="datetimeFigureOut">
              <a:rPr lang="en-US" smtClean="0"/>
              <a:t>3/12/2024</a:t>
            </a:fld>
            <a:endParaRPr lang="en-US"/>
          </a:p>
        </p:txBody>
      </p:sp>
      <p:sp>
        <p:nvSpPr>
          <p:cNvPr id="3" name="Footer Placeholder 2">
            <a:extLst>
              <a:ext uri="{FF2B5EF4-FFF2-40B4-BE49-F238E27FC236}">
                <a16:creationId xmlns:a16="http://schemas.microsoft.com/office/drawing/2014/main" id="{9049DCDB-79E4-0F4A-A81D-267F54BA53D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383E696-67D4-4B49-BFF5-5182A04F5940}"/>
              </a:ext>
            </a:extLst>
          </p:cNvPr>
          <p:cNvSpPr>
            <a:spLocks noGrp="1"/>
          </p:cNvSpPr>
          <p:nvPr>
            <p:ph type="sldNum" sz="quarter" idx="12"/>
          </p:nvPr>
        </p:nvSpPr>
        <p:spPr/>
        <p:txBody>
          <a:bodyPr/>
          <a:lstStyle/>
          <a:p>
            <a:fld id="{85912A42-1E08-FC48-853C-2B197BC21262}" type="slidenum">
              <a:rPr lang="en-US" smtClean="0"/>
              <a:t>‹#›</a:t>
            </a:fld>
            <a:endParaRPr lang="en-US"/>
          </a:p>
        </p:txBody>
      </p:sp>
    </p:spTree>
    <p:extLst>
      <p:ext uri="{BB962C8B-B14F-4D97-AF65-F5344CB8AC3E}">
        <p14:creationId xmlns:p14="http://schemas.microsoft.com/office/powerpoint/2010/main" val="3251137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BACFF-D64B-BE49-87A7-9E823A0F16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408169-D8A5-7141-BB06-FD439DA2AC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CE259CD-7AD9-BF48-A2E5-EDCE8EB141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07456B0-2DBA-7C48-B9FD-5C48F6C64F41}"/>
              </a:ext>
            </a:extLst>
          </p:cNvPr>
          <p:cNvSpPr>
            <a:spLocks noGrp="1"/>
          </p:cNvSpPr>
          <p:nvPr>
            <p:ph type="dt" sz="half" idx="10"/>
          </p:nvPr>
        </p:nvSpPr>
        <p:spPr/>
        <p:txBody>
          <a:bodyPr/>
          <a:lstStyle/>
          <a:p>
            <a:fld id="{FAE7BD38-7B16-4C4B-9D90-F23AE42F6277}" type="datetimeFigureOut">
              <a:rPr lang="en-US" smtClean="0"/>
              <a:t>3/12/2024</a:t>
            </a:fld>
            <a:endParaRPr lang="en-US"/>
          </a:p>
        </p:txBody>
      </p:sp>
      <p:sp>
        <p:nvSpPr>
          <p:cNvPr id="6" name="Footer Placeholder 5">
            <a:extLst>
              <a:ext uri="{FF2B5EF4-FFF2-40B4-BE49-F238E27FC236}">
                <a16:creationId xmlns:a16="http://schemas.microsoft.com/office/drawing/2014/main" id="{6C0E982F-12D4-6348-9CE0-572622D5BA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80A45E-0F97-D04B-BCA5-655CE3E84132}"/>
              </a:ext>
            </a:extLst>
          </p:cNvPr>
          <p:cNvSpPr>
            <a:spLocks noGrp="1"/>
          </p:cNvSpPr>
          <p:nvPr>
            <p:ph type="sldNum" sz="quarter" idx="12"/>
          </p:nvPr>
        </p:nvSpPr>
        <p:spPr/>
        <p:txBody>
          <a:bodyPr/>
          <a:lstStyle/>
          <a:p>
            <a:fld id="{85912A42-1E08-FC48-853C-2B197BC21262}" type="slidenum">
              <a:rPr lang="en-US" smtClean="0"/>
              <a:t>‹#›</a:t>
            </a:fld>
            <a:endParaRPr lang="en-US"/>
          </a:p>
        </p:txBody>
      </p:sp>
    </p:spTree>
    <p:extLst>
      <p:ext uri="{BB962C8B-B14F-4D97-AF65-F5344CB8AC3E}">
        <p14:creationId xmlns:p14="http://schemas.microsoft.com/office/powerpoint/2010/main" val="2998424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2781E-D7BA-D44F-B8E8-05AA293353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83E0DF-F8D0-5E42-92FF-08AEF0ABC5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7248E40-C03E-CE47-A423-F8B70C6D5B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B22D68D-18E2-6440-9437-3A825F38AE02}"/>
              </a:ext>
            </a:extLst>
          </p:cNvPr>
          <p:cNvSpPr>
            <a:spLocks noGrp="1"/>
          </p:cNvSpPr>
          <p:nvPr>
            <p:ph type="dt" sz="half" idx="10"/>
          </p:nvPr>
        </p:nvSpPr>
        <p:spPr/>
        <p:txBody>
          <a:bodyPr/>
          <a:lstStyle/>
          <a:p>
            <a:fld id="{FAE7BD38-7B16-4C4B-9D90-F23AE42F6277}" type="datetimeFigureOut">
              <a:rPr lang="en-US" smtClean="0"/>
              <a:t>3/12/2024</a:t>
            </a:fld>
            <a:endParaRPr lang="en-US"/>
          </a:p>
        </p:txBody>
      </p:sp>
      <p:sp>
        <p:nvSpPr>
          <p:cNvPr id="6" name="Footer Placeholder 5">
            <a:extLst>
              <a:ext uri="{FF2B5EF4-FFF2-40B4-BE49-F238E27FC236}">
                <a16:creationId xmlns:a16="http://schemas.microsoft.com/office/drawing/2014/main" id="{A1A6C88D-0989-BE4D-AF22-C5AFA01C0F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1D4D9E-F65F-644C-900C-232656B62907}"/>
              </a:ext>
            </a:extLst>
          </p:cNvPr>
          <p:cNvSpPr>
            <a:spLocks noGrp="1"/>
          </p:cNvSpPr>
          <p:nvPr>
            <p:ph type="sldNum" sz="quarter" idx="12"/>
          </p:nvPr>
        </p:nvSpPr>
        <p:spPr/>
        <p:txBody>
          <a:bodyPr/>
          <a:lstStyle/>
          <a:p>
            <a:fld id="{85912A42-1E08-FC48-853C-2B197BC21262}" type="slidenum">
              <a:rPr lang="en-US" smtClean="0"/>
              <a:t>‹#›</a:t>
            </a:fld>
            <a:endParaRPr lang="en-US"/>
          </a:p>
        </p:txBody>
      </p:sp>
    </p:spTree>
    <p:extLst>
      <p:ext uri="{BB962C8B-B14F-4D97-AF65-F5344CB8AC3E}">
        <p14:creationId xmlns:p14="http://schemas.microsoft.com/office/powerpoint/2010/main" val="325440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A2C0ED-9E87-5D4C-91DD-F836709678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FCEB05C-BC3D-2E4A-95DA-84AD6FF672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E9B91F-AE94-524C-B9C4-D2AB7508C1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E7BD38-7B16-4C4B-9D90-F23AE42F6277}" type="datetimeFigureOut">
              <a:rPr lang="en-US" smtClean="0"/>
              <a:t>3/12/2024</a:t>
            </a:fld>
            <a:endParaRPr lang="en-US"/>
          </a:p>
        </p:txBody>
      </p:sp>
      <p:sp>
        <p:nvSpPr>
          <p:cNvPr id="5" name="Footer Placeholder 4">
            <a:extLst>
              <a:ext uri="{FF2B5EF4-FFF2-40B4-BE49-F238E27FC236}">
                <a16:creationId xmlns:a16="http://schemas.microsoft.com/office/drawing/2014/main" id="{810B3C3E-FC03-BE4D-881F-AD38FC474F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3735EF8-375F-6E4F-AF43-0C003389FE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912A42-1E08-FC48-853C-2B197BC21262}" type="slidenum">
              <a:rPr lang="en-US" smtClean="0"/>
              <a:t>‹#›</a:t>
            </a:fld>
            <a:endParaRPr lang="en-US"/>
          </a:p>
        </p:txBody>
      </p:sp>
    </p:spTree>
    <p:extLst>
      <p:ext uri="{BB962C8B-B14F-4D97-AF65-F5344CB8AC3E}">
        <p14:creationId xmlns:p14="http://schemas.microsoft.com/office/powerpoint/2010/main" val="1390134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5.sv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5.sv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5.sv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5.svg"/></Relationships>
</file>

<file path=ppt/slides/_rels/slide15.xml.rels><?xml version="1.0" encoding="UTF-8" standalone="yes"?>
<Relationships xmlns="http://schemas.openxmlformats.org/package/2006/relationships"><Relationship Id="rId3" Type="http://schemas.openxmlformats.org/officeDocument/2006/relationships/hyperlink" Target="mailto:irb@chapman.edu"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cayuse-irb-instructions-additional-submissions-1-29-24-1.ppt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s://www.chapman.edu/research/integrity/irb/single-irb-reviews.aspx"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5.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8CFBB7B-5EFC-2C00-0EE2-3F82CCD39E9E}"/>
              </a:ext>
            </a:extLst>
          </p:cNvPr>
          <p:cNvSpPr>
            <a:spLocks noGrp="1"/>
          </p:cNvSpPr>
          <p:nvPr>
            <p:ph type="ftr" sz="quarter" idx="11"/>
          </p:nvPr>
        </p:nvSpPr>
        <p:spPr>
          <a:xfrm>
            <a:off x="685799" y="6418171"/>
            <a:ext cx="3648075" cy="365125"/>
          </a:xfrm>
        </p:spPr>
        <p:txBody>
          <a:bodyPr/>
          <a:lstStyle/>
          <a:p>
            <a:r>
              <a:rPr lang="en-US" dirty="0"/>
              <a:t>Office of Research Integrity and Compliance v1-2024</a:t>
            </a:r>
          </a:p>
        </p:txBody>
      </p:sp>
      <p:pic>
        <p:nvPicPr>
          <p:cNvPr id="1026" name="Picture 2" descr="Image result for chapman university logo">
            <a:extLst>
              <a:ext uri="{FF2B5EF4-FFF2-40B4-BE49-F238E27FC236}">
                <a16:creationId xmlns:a16="http://schemas.microsoft.com/office/drawing/2014/main" id="{B1BE9F21-3844-DC4D-9D48-80F4D0D5C8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6761" y="1269700"/>
            <a:ext cx="3549239" cy="2730184"/>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a:extLst>
              <a:ext uri="{FF2B5EF4-FFF2-40B4-BE49-F238E27FC236}">
                <a16:creationId xmlns:a16="http://schemas.microsoft.com/office/drawing/2014/main" id="{95E042AB-C4EA-CB04-E139-F59B5FE68037}"/>
              </a:ext>
            </a:extLst>
          </p:cNvPr>
          <p:cNvCxnSpPr>
            <a:cxnSpLocks/>
          </p:cNvCxnSpPr>
          <p:nvPr/>
        </p:nvCxnSpPr>
        <p:spPr>
          <a:xfrm>
            <a:off x="6443830" y="1850315"/>
            <a:ext cx="0" cy="1578685"/>
          </a:xfrm>
          <a:prstGeom prst="line">
            <a:avLst/>
          </a:prstGeom>
        </p:spPr>
        <p:style>
          <a:lnRef idx="3">
            <a:schemeClr val="dk1"/>
          </a:lnRef>
          <a:fillRef idx="0">
            <a:schemeClr val="dk1"/>
          </a:fillRef>
          <a:effectRef idx="2">
            <a:schemeClr val="dk1"/>
          </a:effectRef>
          <a:fontRef idx="minor">
            <a:schemeClr val="tx1"/>
          </a:fontRef>
        </p:style>
      </p:cxnSp>
      <p:sp>
        <p:nvSpPr>
          <p:cNvPr id="8" name="TextBox 7">
            <a:extLst>
              <a:ext uri="{FF2B5EF4-FFF2-40B4-BE49-F238E27FC236}">
                <a16:creationId xmlns:a16="http://schemas.microsoft.com/office/drawing/2014/main" id="{E9F86AE5-11B3-0CE2-9D10-D5DD22AAB840}"/>
              </a:ext>
            </a:extLst>
          </p:cNvPr>
          <p:cNvSpPr txBox="1"/>
          <p:nvPr/>
        </p:nvSpPr>
        <p:spPr>
          <a:xfrm>
            <a:off x="6895651" y="2130014"/>
            <a:ext cx="2226834" cy="954107"/>
          </a:xfrm>
          <a:prstGeom prst="rect">
            <a:avLst/>
          </a:prstGeom>
          <a:noFill/>
        </p:spPr>
        <p:txBody>
          <a:bodyPr wrap="square" rtlCol="0">
            <a:spAutoFit/>
          </a:bodyPr>
          <a:lstStyle/>
          <a:p>
            <a:r>
              <a:rPr lang="en-US" sz="2800" dirty="0"/>
              <a:t>Institutional Review Board</a:t>
            </a:r>
          </a:p>
        </p:txBody>
      </p:sp>
      <p:sp>
        <p:nvSpPr>
          <p:cNvPr id="11" name="TextBox 10">
            <a:extLst>
              <a:ext uri="{FF2B5EF4-FFF2-40B4-BE49-F238E27FC236}">
                <a16:creationId xmlns:a16="http://schemas.microsoft.com/office/drawing/2014/main" id="{DC279711-B4E5-491C-4ECA-C5F7379D4284}"/>
              </a:ext>
            </a:extLst>
          </p:cNvPr>
          <p:cNvSpPr txBox="1"/>
          <p:nvPr/>
        </p:nvSpPr>
        <p:spPr>
          <a:xfrm>
            <a:off x="2554044" y="4892570"/>
            <a:ext cx="7933334" cy="1446550"/>
          </a:xfrm>
          <a:prstGeom prst="rect">
            <a:avLst/>
          </a:prstGeom>
          <a:noFill/>
        </p:spPr>
        <p:txBody>
          <a:bodyPr wrap="square" rtlCol="0">
            <a:spAutoFit/>
          </a:bodyPr>
          <a:lstStyle/>
          <a:p>
            <a:pPr algn="ctr"/>
            <a:r>
              <a:rPr lang="en-US" sz="4400" b="1" dirty="0"/>
              <a:t>Cayuse IRB Submitting Reliance Agreements</a:t>
            </a:r>
          </a:p>
        </p:txBody>
      </p:sp>
      <p:pic>
        <p:nvPicPr>
          <p:cNvPr id="3" name="Picture 2">
            <a:extLst>
              <a:ext uri="{FF2B5EF4-FFF2-40B4-BE49-F238E27FC236}">
                <a16:creationId xmlns:a16="http://schemas.microsoft.com/office/drawing/2014/main" id="{1A04409C-CDE5-2232-4765-B642246B375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486" y="6248831"/>
            <a:ext cx="536314" cy="534465"/>
          </a:xfrm>
          <a:prstGeom prst="rect">
            <a:avLst/>
          </a:prstGeom>
        </p:spPr>
      </p:pic>
    </p:spTree>
    <p:extLst>
      <p:ext uri="{BB962C8B-B14F-4D97-AF65-F5344CB8AC3E}">
        <p14:creationId xmlns:p14="http://schemas.microsoft.com/office/powerpoint/2010/main" val="22357826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screenshot of a computer&#10;&#10;Description automatically generated">
            <a:extLst>
              <a:ext uri="{FF2B5EF4-FFF2-40B4-BE49-F238E27FC236}">
                <a16:creationId xmlns:a16="http://schemas.microsoft.com/office/drawing/2014/main" id="{C5873989-D33D-81D5-007C-D9D77C0AA49C}"/>
              </a:ext>
            </a:extLst>
          </p:cNvPr>
          <p:cNvPicPr>
            <a:picLocks noChangeAspect="1"/>
          </p:cNvPicPr>
          <p:nvPr/>
        </p:nvPicPr>
        <p:blipFill>
          <a:blip r:embed="rId2"/>
          <a:stretch>
            <a:fillRect/>
          </a:stretch>
        </p:blipFill>
        <p:spPr>
          <a:xfrm>
            <a:off x="0" y="143604"/>
            <a:ext cx="12192000" cy="6570792"/>
          </a:xfrm>
          <a:prstGeom prst="rect">
            <a:avLst/>
          </a:prstGeom>
        </p:spPr>
      </p:pic>
      <p:sp>
        <p:nvSpPr>
          <p:cNvPr id="4" name="TextBox 3">
            <a:extLst>
              <a:ext uri="{FF2B5EF4-FFF2-40B4-BE49-F238E27FC236}">
                <a16:creationId xmlns:a16="http://schemas.microsoft.com/office/drawing/2014/main" id="{7BFDF9E3-1E5F-BA66-0A34-97B0F240187E}"/>
              </a:ext>
            </a:extLst>
          </p:cNvPr>
          <p:cNvSpPr txBox="1"/>
          <p:nvPr/>
        </p:nvSpPr>
        <p:spPr>
          <a:xfrm>
            <a:off x="5836356" y="2471803"/>
            <a:ext cx="3352800" cy="923330"/>
          </a:xfrm>
          <a:prstGeom prst="rect">
            <a:avLst/>
          </a:prstGeom>
          <a:solidFill>
            <a:srgbClr val="00B0F0"/>
          </a:solidFill>
        </p:spPr>
        <p:txBody>
          <a:bodyPr wrap="square" rtlCol="0">
            <a:spAutoFit/>
          </a:bodyPr>
          <a:lstStyle/>
          <a:p>
            <a:r>
              <a:rPr lang="en-US" b="1" dirty="0"/>
              <a:t>If working with non-Chapman researchers, select “Yes” and fill out all questions</a:t>
            </a:r>
          </a:p>
        </p:txBody>
      </p:sp>
      <p:pic>
        <p:nvPicPr>
          <p:cNvPr id="5" name="Graphic 4" descr="Arrow Right with solid fill">
            <a:extLst>
              <a:ext uri="{FF2B5EF4-FFF2-40B4-BE49-F238E27FC236}">
                <a16:creationId xmlns:a16="http://schemas.microsoft.com/office/drawing/2014/main" id="{B82E49E5-E355-E63A-28E0-62DFD251416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9583385">
            <a:off x="4351961" y="2430490"/>
            <a:ext cx="1744039" cy="1744039"/>
          </a:xfrm>
          <a:prstGeom prst="rect">
            <a:avLst/>
          </a:prstGeom>
        </p:spPr>
      </p:pic>
      <p:sp>
        <p:nvSpPr>
          <p:cNvPr id="8" name="TextBox 7">
            <a:extLst>
              <a:ext uri="{FF2B5EF4-FFF2-40B4-BE49-F238E27FC236}">
                <a16:creationId xmlns:a16="http://schemas.microsoft.com/office/drawing/2014/main" id="{231CC907-C80F-A373-BB3D-963DC581D238}"/>
              </a:ext>
            </a:extLst>
          </p:cNvPr>
          <p:cNvSpPr txBox="1"/>
          <p:nvPr/>
        </p:nvSpPr>
        <p:spPr>
          <a:xfrm>
            <a:off x="3183467" y="5435994"/>
            <a:ext cx="3251200" cy="1200329"/>
          </a:xfrm>
          <a:prstGeom prst="rect">
            <a:avLst/>
          </a:prstGeom>
          <a:solidFill>
            <a:srgbClr val="00B0F0"/>
          </a:solidFill>
        </p:spPr>
        <p:txBody>
          <a:bodyPr wrap="square" rtlCol="0">
            <a:spAutoFit/>
          </a:bodyPr>
          <a:lstStyle/>
          <a:p>
            <a:r>
              <a:rPr lang="en-US" b="1" dirty="0"/>
              <a:t>After selecting “Yes”, this section will appear. If selecting “No,” then this section will not appear </a:t>
            </a:r>
          </a:p>
        </p:txBody>
      </p:sp>
      <p:pic>
        <p:nvPicPr>
          <p:cNvPr id="9" name="Graphic 8" descr="Arrow Right with solid fill">
            <a:extLst>
              <a:ext uri="{FF2B5EF4-FFF2-40B4-BE49-F238E27FC236}">
                <a16:creationId xmlns:a16="http://schemas.microsoft.com/office/drawing/2014/main" id="{9AB00493-A4E7-2D54-F3C3-A7DB332AC6F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a:off x="2029224" y="4887140"/>
            <a:ext cx="1744039" cy="1744039"/>
          </a:xfrm>
          <a:prstGeom prst="rect">
            <a:avLst/>
          </a:prstGeom>
        </p:spPr>
      </p:pic>
      <p:sp>
        <p:nvSpPr>
          <p:cNvPr id="10" name="Rectangle 9">
            <a:extLst>
              <a:ext uri="{FF2B5EF4-FFF2-40B4-BE49-F238E27FC236}">
                <a16:creationId xmlns:a16="http://schemas.microsoft.com/office/drawing/2014/main" id="{29192B1D-0B08-06E7-914F-5A87B4D11AD8}"/>
              </a:ext>
            </a:extLst>
          </p:cNvPr>
          <p:cNvSpPr/>
          <p:nvPr/>
        </p:nvSpPr>
        <p:spPr>
          <a:xfrm>
            <a:off x="1" y="5544670"/>
            <a:ext cx="2029224" cy="428978"/>
          </a:xfrm>
          <a:prstGeom prst="rect">
            <a:avLst/>
          </a:prstGeom>
          <a:noFill/>
          <a:ln w="571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Tree>
    <p:extLst>
      <p:ext uri="{BB962C8B-B14F-4D97-AF65-F5344CB8AC3E}">
        <p14:creationId xmlns:p14="http://schemas.microsoft.com/office/powerpoint/2010/main" val="1042456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omputer&#10;&#10;Description automatically generated">
            <a:extLst>
              <a:ext uri="{FF2B5EF4-FFF2-40B4-BE49-F238E27FC236}">
                <a16:creationId xmlns:a16="http://schemas.microsoft.com/office/drawing/2014/main" id="{E35C7B18-1195-ECC4-4406-BC3DB91D576B}"/>
              </a:ext>
            </a:extLst>
          </p:cNvPr>
          <p:cNvPicPr>
            <a:picLocks noChangeAspect="1"/>
          </p:cNvPicPr>
          <p:nvPr/>
        </p:nvPicPr>
        <p:blipFill>
          <a:blip r:embed="rId2"/>
          <a:stretch>
            <a:fillRect/>
          </a:stretch>
        </p:blipFill>
        <p:spPr>
          <a:xfrm>
            <a:off x="0" y="0"/>
            <a:ext cx="12192000" cy="6714067"/>
          </a:xfrm>
          <a:prstGeom prst="rect">
            <a:avLst/>
          </a:prstGeom>
        </p:spPr>
      </p:pic>
      <p:sp>
        <p:nvSpPr>
          <p:cNvPr id="4" name="TextBox 3">
            <a:extLst>
              <a:ext uri="{FF2B5EF4-FFF2-40B4-BE49-F238E27FC236}">
                <a16:creationId xmlns:a16="http://schemas.microsoft.com/office/drawing/2014/main" id="{480F1D5F-BCD3-697B-5E0A-33FE7CC39EB5}"/>
              </a:ext>
            </a:extLst>
          </p:cNvPr>
          <p:cNvSpPr txBox="1"/>
          <p:nvPr/>
        </p:nvSpPr>
        <p:spPr>
          <a:xfrm>
            <a:off x="6570133" y="2828834"/>
            <a:ext cx="3127022" cy="1200329"/>
          </a:xfrm>
          <a:prstGeom prst="rect">
            <a:avLst/>
          </a:prstGeom>
          <a:solidFill>
            <a:srgbClr val="00B0F0"/>
          </a:solidFill>
        </p:spPr>
        <p:txBody>
          <a:bodyPr wrap="square" rtlCol="0">
            <a:spAutoFit/>
          </a:bodyPr>
          <a:lstStyle/>
          <a:p>
            <a:r>
              <a:rPr lang="en-US" b="1" dirty="0"/>
              <a:t>Fill out all required questions in each section. Required questions are marked with a </a:t>
            </a:r>
            <a:r>
              <a:rPr lang="en-US" b="1" dirty="0">
                <a:solidFill>
                  <a:srgbClr val="C00000"/>
                </a:solidFill>
              </a:rPr>
              <a:t>red </a:t>
            </a:r>
            <a:r>
              <a:rPr lang="en-US" b="1" dirty="0" err="1">
                <a:solidFill>
                  <a:srgbClr val="C00000"/>
                </a:solidFill>
              </a:rPr>
              <a:t>asterick</a:t>
            </a:r>
            <a:r>
              <a:rPr lang="en-US" b="1" dirty="0">
                <a:solidFill>
                  <a:srgbClr val="C00000"/>
                </a:solidFill>
              </a:rPr>
              <a:t> </a:t>
            </a:r>
            <a:r>
              <a:rPr lang="en-US" b="1" dirty="0"/>
              <a:t>(</a:t>
            </a:r>
            <a:r>
              <a:rPr lang="en-US" b="1" dirty="0">
                <a:solidFill>
                  <a:srgbClr val="C00000"/>
                </a:solidFill>
              </a:rPr>
              <a:t>*</a:t>
            </a:r>
            <a:r>
              <a:rPr lang="en-US" b="1" dirty="0"/>
              <a:t>)</a:t>
            </a:r>
          </a:p>
        </p:txBody>
      </p:sp>
      <p:pic>
        <p:nvPicPr>
          <p:cNvPr id="5" name="Graphic 4" descr="Arrow Right with solid fill">
            <a:extLst>
              <a:ext uri="{FF2B5EF4-FFF2-40B4-BE49-F238E27FC236}">
                <a16:creationId xmlns:a16="http://schemas.microsoft.com/office/drawing/2014/main" id="{7277CE4D-8052-53CA-6BD9-1CF1815F50A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144561">
            <a:off x="4938390" y="2982289"/>
            <a:ext cx="1790753" cy="1790753"/>
          </a:xfrm>
          <a:prstGeom prst="rect">
            <a:avLst/>
          </a:prstGeom>
        </p:spPr>
      </p:pic>
      <p:sp>
        <p:nvSpPr>
          <p:cNvPr id="6" name="Rectangle 5">
            <a:extLst>
              <a:ext uri="{FF2B5EF4-FFF2-40B4-BE49-F238E27FC236}">
                <a16:creationId xmlns:a16="http://schemas.microsoft.com/office/drawing/2014/main" id="{B29F4305-F942-AAA1-9399-5DEDD81AC2B6}"/>
              </a:ext>
            </a:extLst>
          </p:cNvPr>
          <p:cNvSpPr/>
          <p:nvPr/>
        </p:nvSpPr>
        <p:spPr>
          <a:xfrm>
            <a:off x="2571536" y="3866376"/>
            <a:ext cx="1320800" cy="428978"/>
          </a:xfrm>
          <a:prstGeom prst="rect">
            <a:avLst/>
          </a:prstGeom>
          <a:noFill/>
          <a:ln w="571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noFill/>
            </a:endParaRPr>
          </a:p>
        </p:txBody>
      </p:sp>
      <p:sp>
        <p:nvSpPr>
          <p:cNvPr id="7" name="TextBox 6">
            <a:extLst>
              <a:ext uri="{FF2B5EF4-FFF2-40B4-BE49-F238E27FC236}">
                <a16:creationId xmlns:a16="http://schemas.microsoft.com/office/drawing/2014/main" id="{EAFEA833-1C93-F7D3-9342-4A57D7DCF468}"/>
              </a:ext>
            </a:extLst>
          </p:cNvPr>
          <p:cNvSpPr txBox="1"/>
          <p:nvPr/>
        </p:nvSpPr>
        <p:spPr>
          <a:xfrm>
            <a:off x="2129976" y="5674188"/>
            <a:ext cx="4752622" cy="923330"/>
          </a:xfrm>
          <a:prstGeom prst="rect">
            <a:avLst/>
          </a:prstGeom>
          <a:solidFill>
            <a:srgbClr val="C00000"/>
          </a:solidFill>
          <a:ln>
            <a:noFill/>
          </a:ln>
        </p:spPr>
        <p:txBody>
          <a:bodyPr wrap="square" rtlCol="0">
            <a:spAutoFit/>
          </a:bodyPr>
          <a:lstStyle/>
          <a:p>
            <a:r>
              <a:rPr lang="en-US" b="1" dirty="0"/>
              <a:t>After completing all sections + required questions, follow the steps of certifying and completing the submission</a:t>
            </a:r>
          </a:p>
        </p:txBody>
      </p:sp>
    </p:spTree>
    <p:extLst>
      <p:ext uri="{BB962C8B-B14F-4D97-AF65-F5344CB8AC3E}">
        <p14:creationId xmlns:p14="http://schemas.microsoft.com/office/powerpoint/2010/main" val="291015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8CFBB7B-5EFC-2C00-0EE2-3F82CCD39E9E}"/>
              </a:ext>
            </a:extLst>
          </p:cNvPr>
          <p:cNvSpPr>
            <a:spLocks noGrp="1"/>
          </p:cNvSpPr>
          <p:nvPr>
            <p:ph type="ftr" sz="quarter" idx="11"/>
          </p:nvPr>
        </p:nvSpPr>
        <p:spPr>
          <a:xfrm>
            <a:off x="685799" y="6418171"/>
            <a:ext cx="3549239" cy="365125"/>
          </a:xfrm>
        </p:spPr>
        <p:txBody>
          <a:bodyPr/>
          <a:lstStyle/>
          <a:p>
            <a:r>
              <a:rPr lang="en-US" dirty="0"/>
              <a:t>Office of Research Integrity and Compliance v1-2024</a:t>
            </a:r>
          </a:p>
        </p:txBody>
      </p:sp>
      <p:pic>
        <p:nvPicPr>
          <p:cNvPr id="1026" name="Picture 2" descr="Image result for chapman university logo">
            <a:extLst>
              <a:ext uri="{FF2B5EF4-FFF2-40B4-BE49-F238E27FC236}">
                <a16:creationId xmlns:a16="http://schemas.microsoft.com/office/drawing/2014/main" id="{B1BE9F21-3844-DC4D-9D48-80F4D0D5C8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6761" y="1269700"/>
            <a:ext cx="3549239" cy="2730184"/>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a:extLst>
              <a:ext uri="{FF2B5EF4-FFF2-40B4-BE49-F238E27FC236}">
                <a16:creationId xmlns:a16="http://schemas.microsoft.com/office/drawing/2014/main" id="{95E042AB-C4EA-CB04-E139-F59B5FE68037}"/>
              </a:ext>
            </a:extLst>
          </p:cNvPr>
          <p:cNvCxnSpPr>
            <a:cxnSpLocks/>
          </p:cNvCxnSpPr>
          <p:nvPr/>
        </p:nvCxnSpPr>
        <p:spPr>
          <a:xfrm>
            <a:off x="6443830" y="1850315"/>
            <a:ext cx="0" cy="1578685"/>
          </a:xfrm>
          <a:prstGeom prst="line">
            <a:avLst/>
          </a:prstGeom>
        </p:spPr>
        <p:style>
          <a:lnRef idx="3">
            <a:schemeClr val="dk1"/>
          </a:lnRef>
          <a:fillRef idx="0">
            <a:schemeClr val="dk1"/>
          </a:fillRef>
          <a:effectRef idx="2">
            <a:schemeClr val="dk1"/>
          </a:effectRef>
          <a:fontRef idx="minor">
            <a:schemeClr val="tx1"/>
          </a:fontRef>
        </p:style>
      </p:cxnSp>
      <p:sp>
        <p:nvSpPr>
          <p:cNvPr id="8" name="TextBox 7">
            <a:extLst>
              <a:ext uri="{FF2B5EF4-FFF2-40B4-BE49-F238E27FC236}">
                <a16:creationId xmlns:a16="http://schemas.microsoft.com/office/drawing/2014/main" id="{E9F86AE5-11B3-0CE2-9D10-D5DD22AAB840}"/>
              </a:ext>
            </a:extLst>
          </p:cNvPr>
          <p:cNvSpPr txBox="1"/>
          <p:nvPr/>
        </p:nvSpPr>
        <p:spPr>
          <a:xfrm>
            <a:off x="6895651" y="2130014"/>
            <a:ext cx="2226834" cy="954107"/>
          </a:xfrm>
          <a:prstGeom prst="rect">
            <a:avLst/>
          </a:prstGeom>
          <a:noFill/>
        </p:spPr>
        <p:txBody>
          <a:bodyPr wrap="square" rtlCol="0">
            <a:spAutoFit/>
          </a:bodyPr>
          <a:lstStyle/>
          <a:p>
            <a:r>
              <a:rPr lang="en-US" sz="2800" dirty="0"/>
              <a:t>Institutional Review Board</a:t>
            </a:r>
          </a:p>
        </p:txBody>
      </p:sp>
      <p:sp>
        <p:nvSpPr>
          <p:cNvPr id="11" name="TextBox 10">
            <a:extLst>
              <a:ext uri="{FF2B5EF4-FFF2-40B4-BE49-F238E27FC236}">
                <a16:creationId xmlns:a16="http://schemas.microsoft.com/office/drawing/2014/main" id="{DC279711-B4E5-491C-4ECA-C5F7379D4284}"/>
              </a:ext>
            </a:extLst>
          </p:cNvPr>
          <p:cNvSpPr txBox="1"/>
          <p:nvPr/>
        </p:nvSpPr>
        <p:spPr>
          <a:xfrm>
            <a:off x="2554044" y="4892570"/>
            <a:ext cx="7933334" cy="1446550"/>
          </a:xfrm>
          <a:prstGeom prst="rect">
            <a:avLst/>
          </a:prstGeom>
          <a:noFill/>
        </p:spPr>
        <p:txBody>
          <a:bodyPr wrap="square" rtlCol="0">
            <a:spAutoFit/>
          </a:bodyPr>
          <a:lstStyle/>
          <a:p>
            <a:pPr algn="ctr"/>
            <a:r>
              <a:rPr lang="en-US" sz="4400" b="1" dirty="0"/>
              <a:t>Adding External Collaborators via Modification</a:t>
            </a:r>
          </a:p>
        </p:txBody>
      </p:sp>
      <p:pic>
        <p:nvPicPr>
          <p:cNvPr id="3" name="Picture 2">
            <a:extLst>
              <a:ext uri="{FF2B5EF4-FFF2-40B4-BE49-F238E27FC236}">
                <a16:creationId xmlns:a16="http://schemas.microsoft.com/office/drawing/2014/main" id="{1A04409C-CDE5-2232-4765-B642246B375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486" y="6248831"/>
            <a:ext cx="536314" cy="534465"/>
          </a:xfrm>
          <a:prstGeom prst="rect">
            <a:avLst/>
          </a:prstGeom>
        </p:spPr>
      </p:pic>
    </p:spTree>
    <p:extLst>
      <p:ext uri="{BB962C8B-B14F-4D97-AF65-F5344CB8AC3E}">
        <p14:creationId xmlns:p14="http://schemas.microsoft.com/office/powerpoint/2010/main" val="1577637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creenshot of a computer&#10;&#10;Description automatically generated">
            <a:extLst>
              <a:ext uri="{FF2B5EF4-FFF2-40B4-BE49-F238E27FC236}">
                <a16:creationId xmlns:a16="http://schemas.microsoft.com/office/drawing/2014/main" id="{58D8B740-27AD-3597-4CFE-91F2A9EB74AC}"/>
              </a:ext>
            </a:extLst>
          </p:cNvPr>
          <p:cNvPicPr>
            <a:picLocks noChangeAspect="1"/>
          </p:cNvPicPr>
          <p:nvPr/>
        </p:nvPicPr>
        <p:blipFill>
          <a:blip r:embed="rId2"/>
          <a:stretch>
            <a:fillRect/>
          </a:stretch>
        </p:blipFill>
        <p:spPr>
          <a:xfrm>
            <a:off x="0" y="45157"/>
            <a:ext cx="11920450" cy="6858000"/>
          </a:xfrm>
          <a:prstGeom prst="rect">
            <a:avLst/>
          </a:prstGeom>
        </p:spPr>
      </p:pic>
      <p:sp>
        <p:nvSpPr>
          <p:cNvPr id="6" name="TextBox 5">
            <a:extLst>
              <a:ext uri="{FF2B5EF4-FFF2-40B4-BE49-F238E27FC236}">
                <a16:creationId xmlns:a16="http://schemas.microsoft.com/office/drawing/2014/main" id="{C000D58E-398D-60D5-837E-54ED536B373E}"/>
              </a:ext>
            </a:extLst>
          </p:cNvPr>
          <p:cNvSpPr txBox="1"/>
          <p:nvPr/>
        </p:nvSpPr>
        <p:spPr>
          <a:xfrm>
            <a:off x="4244622" y="5125155"/>
            <a:ext cx="3860800" cy="1477328"/>
          </a:xfrm>
          <a:prstGeom prst="rect">
            <a:avLst/>
          </a:prstGeom>
          <a:solidFill>
            <a:srgbClr val="00B0F0"/>
          </a:solidFill>
        </p:spPr>
        <p:txBody>
          <a:bodyPr wrap="square" rtlCol="0">
            <a:spAutoFit/>
          </a:bodyPr>
          <a:lstStyle/>
          <a:p>
            <a:r>
              <a:rPr lang="en-US" b="1" dirty="0"/>
              <a:t>If you are creating a modification submission in which you are making changes to whether Chapman will serve as the IRB of record for external collaborators, select this option. </a:t>
            </a:r>
          </a:p>
        </p:txBody>
      </p:sp>
      <p:sp>
        <p:nvSpPr>
          <p:cNvPr id="7" name="Rectangle 6">
            <a:extLst>
              <a:ext uri="{FF2B5EF4-FFF2-40B4-BE49-F238E27FC236}">
                <a16:creationId xmlns:a16="http://schemas.microsoft.com/office/drawing/2014/main" id="{BDF251DA-9524-A363-F00D-98B83576A068}"/>
              </a:ext>
            </a:extLst>
          </p:cNvPr>
          <p:cNvSpPr/>
          <p:nvPr/>
        </p:nvSpPr>
        <p:spPr>
          <a:xfrm>
            <a:off x="2876166" y="4178652"/>
            <a:ext cx="4752623" cy="282222"/>
          </a:xfrm>
          <a:prstGeom prst="rect">
            <a:avLst/>
          </a:prstGeom>
          <a:noFill/>
          <a:ln w="571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descr="Arrow Right with solid fill">
            <a:extLst>
              <a:ext uri="{FF2B5EF4-FFF2-40B4-BE49-F238E27FC236}">
                <a16:creationId xmlns:a16="http://schemas.microsoft.com/office/drawing/2014/main" id="{1EAE72BF-6E13-3C63-3586-14C19D75E6A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a:off x="2275649" y="2035979"/>
            <a:ext cx="1201035" cy="1201035"/>
          </a:xfrm>
          <a:prstGeom prst="rect">
            <a:avLst/>
          </a:prstGeom>
        </p:spPr>
      </p:pic>
      <p:pic>
        <p:nvPicPr>
          <p:cNvPr id="9" name="Graphic 8" descr="Arrow Right with solid fill">
            <a:extLst>
              <a:ext uri="{FF2B5EF4-FFF2-40B4-BE49-F238E27FC236}">
                <a16:creationId xmlns:a16="http://schemas.microsoft.com/office/drawing/2014/main" id="{AD821225-F354-AC22-49E6-33A57C9D654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5014399">
            <a:off x="3531459" y="4722733"/>
            <a:ext cx="1201035" cy="1201035"/>
          </a:xfrm>
          <a:prstGeom prst="rect">
            <a:avLst/>
          </a:prstGeom>
        </p:spPr>
      </p:pic>
      <p:sp>
        <p:nvSpPr>
          <p:cNvPr id="10" name="TextBox 9">
            <a:extLst>
              <a:ext uri="{FF2B5EF4-FFF2-40B4-BE49-F238E27FC236}">
                <a16:creationId xmlns:a16="http://schemas.microsoft.com/office/drawing/2014/main" id="{9A3BB932-3BB4-878E-BED5-06F7C7FF05F5}"/>
              </a:ext>
            </a:extLst>
          </p:cNvPr>
          <p:cNvSpPr txBox="1"/>
          <p:nvPr/>
        </p:nvSpPr>
        <p:spPr>
          <a:xfrm>
            <a:off x="3363795" y="2313331"/>
            <a:ext cx="4425244" cy="646331"/>
          </a:xfrm>
          <a:prstGeom prst="rect">
            <a:avLst/>
          </a:prstGeom>
          <a:solidFill>
            <a:srgbClr val="00B0F0"/>
          </a:solidFill>
        </p:spPr>
        <p:txBody>
          <a:bodyPr wrap="square" rtlCol="0">
            <a:spAutoFit/>
          </a:bodyPr>
          <a:lstStyle/>
          <a:p>
            <a:r>
              <a:rPr lang="en-US" b="1" dirty="0"/>
              <a:t>This section will appear after selecting the below option </a:t>
            </a:r>
          </a:p>
        </p:txBody>
      </p:sp>
      <p:sp>
        <p:nvSpPr>
          <p:cNvPr id="11" name="Rectangle 10">
            <a:extLst>
              <a:ext uri="{FF2B5EF4-FFF2-40B4-BE49-F238E27FC236}">
                <a16:creationId xmlns:a16="http://schemas.microsoft.com/office/drawing/2014/main" id="{D4B5E68C-9F2B-8A06-B33D-B98281FE75CB}"/>
              </a:ext>
            </a:extLst>
          </p:cNvPr>
          <p:cNvSpPr/>
          <p:nvPr/>
        </p:nvSpPr>
        <p:spPr>
          <a:xfrm>
            <a:off x="1" y="2495385"/>
            <a:ext cx="1941688" cy="371994"/>
          </a:xfrm>
          <a:prstGeom prst="rect">
            <a:avLst/>
          </a:prstGeom>
          <a:noFill/>
          <a:ln w="571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21834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omputer&#10;&#10;Description automatically generated">
            <a:extLst>
              <a:ext uri="{FF2B5EF4-FFF2-40B4-BE49-F238E27FC236}">
                <a16:creationId xmlns:a16="http://schemas.microsoft.com/office/drawing/2014/main" id="{0FE10BC2-D0FB-821A-79F1-61F594E98EF2}"/>
              </a:ext>
            </a:extLst>
          </p:cNvPr>
          <p:cNvPicPr>
            <a:picLocks noChangeAspect="1"/>
          </p:cNvPicPr>
          <p:nvPr/>
        </p:nvPicPr>
        <p:blipFill>
          <a:blip r:embed="rId2"/>
          <a:stretch>
            <a:fillRect/>
          </a:stretch>
        </p:blipFill>
        <p:spPr>
          <a:xfrm>
            <a:off x="0" y="62020"/>
            <a:ext cx="12192000" cy="6663951"/>
          </a:xfrm>
          <a:prstGeom prst="rect">
            <a:avLst/>
          </a:prstGeom>
        </p:spPr>
      </p:pic>
      <p:sp>
        <p:nvSpPr>
          <p:cNvPr id="6" name="TextBox 5">
            <a:extLst>
              <a:ext uri="{FF2B5EF4-FFF2-40B4-BE49-F238E27FC236}">
                <a16:creationId xmlns:a16="http://schemas.microsoft.com/office/drawing/2014/main" id="{A68C064C-DA38-99D0-7DBB-A0F6388FD973}"/>
              </a:ext>
            </a:extLst>
          </p:cNvPr>
          <p:cNvSpPr txBox="1"/>
          <p:nvPr/>
        </p:nvSpPr>
        <p:spPr>
          <a:xfrm>
            <a:off x="6287910" y="2467590"/>
            <a:ext cx="3127022" cy="1200329"/>
          </a:xfrm>
          <a:prstGeom prst="rect">
            <a:avLst/>
          </a:prstGeom>
          <a:solidFill>
            <a:srgbClr val="00B0F0"/>
          </a:solidFill>
        </p:spPr>
        <p:txBody>
          <a:bodyPr wrap="square" rtlCol="0">
            <a:spAutoFit/>
          </a:bodyPr>
          <a:lstStyle/>
          <a:p>
            <a:r>
              <a:rPr lang="en-US" b="1" dirty="0"/>
              <a:t>Fill out all required questions in each section. Required questions are marked with a </a:t>
            </a:r>
            <a:r>
              <a:rPr lang="en-US" b="1" dirty="0">
                <a:solidFill>
                  <a:srgbClr val="C00000"/>
                </a:solidFill>
              </a:rPr>
              <a:t>red </a:t>
            </a:r>
            <a:r>
              <a:rPr lang="en-US" b="1" dirty="0" err="1">
                <a:solidFill>
                  <a:srgbClr val="C00000"/>
                </a:solidFill>
              </a:rPr>
              <a:t>asterick</a:t>
            </a:r>
            <a:r>
              <a:rPr lang="en-US" b="1" dirty="0">
                <a:solidFill>
                  <a:srgbClr val="C00000"/>
                </a:solidFill>
              </a:rPr>
              <a:t> </a:t>
            </a:r>
            <a:r>
              <a:rPr lang="en-US" b="1" dirty="0"/>
              <a:t>(</a:t>
            </a:r>
            <a:r>
              <a:rPr lang="en-US" b="1" dirty="0">
                <a:solidFill>
                  <a:srgbClr val="C00000"/>
                </a:solidFill>
              </a:rPr>
              <a:t>*</a:t>
            </a:r>
            <a:r>
              <a:rPr lang="en-US" b="1" dirty="0"/>
              <a:t>)</a:t>
            </a:r>
          </a:p>
        </p:txBody>
      </p:sp>
      <p:sp>
        <p:nvSpPr>
          <p:cNvPr id="7" name="Rectangle 6">
            <a:extLst>
              <a:ext uri="{FF2B5EF4-FFF2-40B4-BE49-F238E27FC236}">
                <a16:creationId xmlns:a16="http://schemas.microsoft.com/office/drawing/2014/main" id="{8D51A578-A656-7E56-7289-62BABE415923}"/>
              </a:ext>
            </a:extLst>
          </p:cNvPr>
          <p:cNvSpPr/>
          <p:nvPr/>
        </p:nvSpPr>
        <p:spPr>
          <a:xfrm>
            <a:off x="2639271" y="3561576"/>
            <a:ext cx="1320800" cy="428978"/>
          </a:xfrm>
          <a:prstGeom prst="rect">
            <a:avLst/>
          </a:prstGeom>
          <a:noFill/>
          <a:ln w="571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noFill/>
            </a:endParaRPr>
          </a:p>
        </p:txBody>
      </p:sp>
      <p:pic>
        <p:nvPicPr>
          <p:cNvPr id="8" name="Graphic 7" descr="Arrow Right with solid fill">
            <a:extLst>
              <a:ext uri="{FF2B5EF4-FFF2-40B4-BE49-F238E27FC236}">
                <a16:creationId xmlns:a16="http://schemas.microsoft.com/office/drawing/2014/main" id="{1B5AFB13-7457-6708-0092-BDD99BBA66E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144561">
            <a:off x="4655135" y="2621045"/>
            <a:ext cx="1790753" cy="1790753"/>
          </a:xfrm>
          <a:prstGeom prst="rect">
            <a:avLst/>
          </a:prstGeom>
        </p:spPr>
      </p:pic>
      <p:sp>
        <p:nvSpPr>
          <p:cNvPr id="9" name="TextBox 8">
            <a:extLst>
              <a:ext uri="{FF2B5EF4-FFF2-40B4-BE49-F238E27FC236}">
                <a16:creationId xmlns:a16="http://schemas.microsoft.com/office/drawing/2014/main" id="{EC687FD4-047C-0A26-09A3-689606279365}"/>
              </a:ext>
            </a:extLst>
          </p:cNvPr>
          <p:cNvSpPr txBox="1"/>
          <p:nvPr/>
        </p:nvSpPr>
        <p:spPr>
          <a:xfrm>
            <a:off x="2639271" y="5674188"/>
            <a:ext cx="4752622" cy="923330"/>
          </a:xfrm>
          <a:prstGeom prst="rect">
            <a:avLst/>
          </a:prstGeom>
          <a:solidFill>
            <a:srgbClr val="C00000"/>
          </a:solidFill>
          <a:ln>
            <a:noFill/>
          </a:ln>
        </p:spPr>
        <p:txBody>
          <a:bodyPr wrap="square" rtlCol="0">
            <a:spAutoFit/>
          </a:bodyPr>
          <a:lstStyle/>
          <a:p>
            <a:r>
              <a:rPr lang="en-US" b="1" dirty="0"/>
              <a:t>After completing all sections + required questions, follow the steps of certifying and completing the submission</a:t>
            </a:r>
          </a:p>
        </p:txBody>
      </p:sp>
    </p:spTree>
    <p:extLst>
      <p:ext uri="{BB962C8B-B14F-4D97-AF65-F5344CB8AC3E}">
        <p14:creationId xmlns:p14="http://schemas.microsoft.com/office/powerpoint/2010/main" val="514035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6656" y="613318"/>
            <a:ext cx="10753725" cy="5164548"/>
          </a:xfrm>
        </p:spPr>
        <p:txBody>
          <a:bodyPr anchor="ctr"/>
          <a:lstStyle/>
          <a:p>
            <a:pPr marL="0" indent="0" algn="ctr">
              <a:buNone/>
            </a:pPr>
            <a:r>
              <a:rPr lang="en-US" sz="3200" dirty="0"/>
              <a:t>If you have any issues or questions, please contact the IRB Office: </a:t>
            </a:r>
            <a:r>
              <a:rPr lang="en-US" sz="3200" dirty="0">
                <a:hlinkClick r:id="rId3"/>
              </a:rPr>
              <a:t>irb@chapman.edu</a:t>
            </a:r>
            <a:r>
              <a:rPr lang="en-US" sz="3200" dirty="0"/>
              <a:t> or (714) 628-2833</a:t>
            </a: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9486" y="6248831"/>
            <a:ext cx="536314" cy="534465"/>
          </a:xfrm>
          <a:prstGeom prst="rect">
            <a:avLst/>
          </a:prstGeom>
        </p:spPr>
      </p:pic>
      <p:sp>
        <p:nvSpPr>
          <p:cNvPr id="2" name="Footer Placeholder 1">
            <a:extLst>
              <a:ext uri="{FF2B5EF4-FFF2-40B4-BE49-F238E27FC236}">
                <a16:creationId xmlns:a16="http://schemas.microsoft.com/office/drawing/2014/main" id="{CED971E5-E996-0B1F-A6A9-92429D7BAE12}"/>
              </a:ext>
            </a:extLst>
          </p:cNvPr>
          <p:cNvSpPr>
            <a:spLocks noGrp="1"/>
          </p:cNvSpPr>
          <p:nvPr>
            <p:ph type="ftr" sz="quarter" idx="11"/>
          </p:nvPr>
        </p:nvSpPr>
        <p:spPr>
          <a:xfrm>
            <a:off x="676656" y="6418171"/>
            <a:ext cx="3438144" cy="365125"/>
          </a:xfrm>
        </p:spPr>
        <p:txBody>
          <a:bodyPr/>
          <a:lstStyle/>
          <a:p>
            <a:r>
              <a:rPr lang="en-US" dirty="0"/>
              <a:t>Office of Research Integrity and Compliance v1-2024</a:t>
            </a:r>
          </a:p>
        </p:txBody>
      </p:sp>
    </p:spTree>
    <p:extLst>
      <p:ext uri="{BB962C8B-B14F-4D97-AF65-F5344CB8AC3E}">
        <p14:creationId xmlns:p14="http://schemas.microsoft.com/office/powerpoint/2010/main" val="3139660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38200" y="1690688"/>
            <a:ext cx="10515600" cy="4079875"/>
          </a:xfrm>
        </p:spPr>
        <p:txBody>
          <a:bodyPr>
            <a:normAutofit fontScale="92500" lnSpcReduction="20000"/>
          </a:bodyPr>
          <a:lstStyle/>
          <a:p>
            <a:r>
              <a:rPr lang="en-US" dirty="0"/>
              <a:t>Reliance Agreements or IRB authorization agreements (IAAs) enables one institution to be the IRB of record, and other collaborators may rely on a single IRB approval. </a:t>
            </a:r>
          </a:p>
          <a:p>
            <a:r>
              <a:rPr lang="en-US" dirty="0"/>
              <a:t>Reliance Agreements are not needed for Exempt research studies since they are exempt from the federal regulations.  So, reliance agreements are only used for studies that require expedited or full IRB review.</a:t>
            </a:r>
          </a:p>
          <a:p>
            <a:r>
              <a:rPr lang="en-US" dirty="0"/>
              <a:t>People who are considered engaged in research obtain:</a:t>
            </a:r>
          </a:p>
          <a:p>
            <a:pPr lvl="1">
              <a:buFont typeface="Courier New" panose="02070309020205020404" pitchFamily="49" charset="0"/>
              <a:buChar char="o"/>
            </a:pPr>
            <a:r>
              <a:rPr lang="en-US" dirty="0"/>
              <a:t>data about participants through intervention or interaction, or manipulation of the participants' environment; or</a:t>
            </a:r>
          </a:p>
          <a:p>
            <a:pPr lvl="1">
              <a:buFont typeface="Courier New" panose="02070309020205020404" pitchFamily="49" charset="0"/>
              <a:buChar char="o"/>
            </a:pPr>
            <a:r>
              <a:rPr lang="en-US" dirty="0"/>
              <a:t>for research purposes, identifiable private information or identifiable biological specimens from any source; or</a:t>
            </a:r>
          </a:p>
          <a:p>
            <a:pPr lvl="1">
              <a:buFont typeface="Courier New" panose="02070309020205020404" pitchFamily="49" charset="0"/>
              <a:buChar char="o"/>
            </a:pPr>
            <a:r>
              <a:rPr lang="en-US" dirty="0"/>
              <a:t>the informed consent of human participants for the research.</a:t>
            </a:r>
          </a:p>
          <a:p>
            <a:pPr>
              <a:buFont typeface="Arial" panose="020B0604020202020204" pitchFamily="34" charset="0"/>
              <a:buChar char="•"/>
            </a:pPr>
            <a:endParaRPr lang="en-US" dirty="0"/>
          </a:p>
        </p:txBody>
      </p:sp>
      <p:sp>
        <p:nvSpPr>
          <p:cNvPr id="7" name="Footer Placeholder 5"/>
          <p:cNvSpPr>
            <a:spLocks noGrp="1"/>
          </p:cNvSpPr>
          <p:nvPr>
            <p:ph type="ftr" sz="quarter" idx="11"/>
          </p:nvPr>
        </p:nvSpPr>
        <p:spPr>
          <a:xfrm>
            <a:off x="685800" y="6492875"/>
            <a:ext cx="3105150" cy="404721"/>
          </a:xfrm>
        </p:spPr>
        <p:txBody>
          <a:bodyPr/>
          <a:lstStyle/>
          <a:p>
            <a:r>
              <a:rPr lang="en-US" sz="1050" dirty="0"/>
              <a:t>Office of Research Integrity and Compliance v1-2024</a:t>
            </a:r>
          </a:p>
          <a:p>
            <a:endParaRPr lang="en-US" sz="1400"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486" y="6248831"/>
            <a:ext cx="536314" cy="534465"/>
          </a:xfrm>
          <a:prstGeom prst="rect">
            <a:avLst/>
          </a:prstGeom>
        </p:spPr>
      </p:pic>
      <p:sp>
        <p:nvSpPr>
          <p:cNvPr id="9" name="Title 3">
            <a:extLst>
              <a:ext uri="{FF2B5EF4-FFF2-40B4-BE49-F238E27FC236}">
                <a16:creationId xmlns:a16="http://schemas.microsoft.com/office/drawing/2014/main" id="{84CE10B6-FC4C-D448-B12A-369D2DA6044C}"/>
              </a:ext>
            </a:extLst>
          </p:cNvPr>
          <p:cNvSpPr>
            <a:spLocks noGrp="1"/>
          </p:cNvSpPr>
          <p:nvPr>
            <p:ph type="title"/>
          </p:nvPr>
        </p:nvSpPr>
        <p:spPr>
          <a:xfrm>
            <a:off x="838200" y="365125"/>
            <a:ext cx="10515600" cy="1325563"/>
          </a:xfrm>
        </p:spPr>
        <p:txBody>
          <a:bodyPr>
            <a:normAutofit/>
          </a:bodyPr>
          <a:lstStyle/>
          <a:p>
            <a:r>
              <a:rPr lang="en-US" b="1" dirty="0"/>
              <a:t>Reliance Agreement</a:t>
            </a:r>
          </a:p>
        </p:txBody>
      </p:sp>
    </p:spTree>
    <p:extLst>
      <p:ext uri="{BB962C8B-B14F-4D97-AF65-F5344CB8AC3E}">
        <p14:creationId xmlns:p14="http://schemas.microsoft.com/office/powerpoint/2010/main" val="2414122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a:t>Before You Begin…</a:t>
            </a:r>
          </a:p>
        </p:txBody>
      </p:sp>
      <p:sp>
        <p:nvSpPr>
          <p:cNvPr id="5" name="Content Placeholder 4"/>
          <p:cNvSpPr>
            <a:spLocks noGrp="1"/>
          </p:cNvSpPr>
          <p:nvPr>
            <p:ph idx="1"/>
          </p:nvPr>
        </p:nvSpPr>
        <p:spPr/>
        <p:txBody>
          <a:bodyPr>
            <a:normAutofit/>
          </a:bodyPr>
          <a:lstStyle/>
          <a:p>
            <a:r>
              <a:rPr lang="en-US" dirty="0"/>
              <a:t>For instructions on how to sign in, navigate, and submit </a:t>
            </a:r>
            <a:r>
              <a:rPr lang="en-US" dirty="0">
                <a:hlinkClick r:id="rId3" action="ppaction://hlinkpres?slideindex=1&amp;slidetitle="/>
              </a:rPr>
              <a:t>new applications (.pptx)</a:t>
            </a:r>
            <a:endParaRPr lang="en-US" dirty="0"/>
          </a:p>
          <a:p>
            <a:r>
              <a:rPr lang="en-US" dirty="0"/>
              <a:t>For more information on reliance agreements, please visit: </a:t>
            </a:r>
            <a:r>
              <a:rPr lang="en-US" dirty="0">
                <a:hlinkClick r:id="rId4"/>
              </a:rPr>
              <a:t>https://www.chapman.edu/research/integrity/irb/single-irb-reviews.aspx</a:t>
            </a:r>
            <a:r>
              <a:rPr lang="en-US" dirty="0"/>
              <a:t> </a:t>
            </a:r>
          </a:p>
          <a:p>
            <a:pPr marL="0" indent="0">
              <a:buNone/>
            </a:pPr>
            <a:endParaRPr lang="en-US" dirty="0"/>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9486" y="6248831"/>
            <a:ext cx="536314" cy="534465"/>
          </a:xfrm>
          <a:prstGeom prst="rect">
            <a:avLst/>
          </a:prstGeom>
        </p:spPr>
      </p:pic>
      <p:sp>
        <p:nvSpPr>
          <p:cNvPr id="2" name="Footer Placeholder 1">
            <a:extLst>
              <a:ext uri="{FF2B5EF4-FFF2-40B4-BE49-F238E27FC236}">
                <a16:creationId xmlns:a16="http://schemas.microsoft.com/office/drawing/2014/main" id="{2ED6B271-BD25-7940-97E5-FB6F4A20440C}"/>
              </a:ext>
            </a:extLst>
          </p:cNvPr>
          <p:cNvSpPr txBox="1">
            <a:spLocks/>
          </p:cNvSpPr>
          <p:nvPr/>
        </p:nvSpPr>
        <p:spPr>
          <a:xfrm>
            <a:off x="685800" y="6496484"/>
            <a:ext cx="3431822"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Office of Research Integrity and Compliance v1-2024</a:t>
            </a:r>
          </a:p>
        </p:txBody>
      </p:sp>
    </p:spTree>
    <p:extLst>
      <p:ext uri="{BB962C8B-B14F-4D97-AF65-F5344CB8AC3E}">
        <p14:creationId xmlns:p14="http://schemas.microsoft.com/office/powerpoint/2010/main" val="3607931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3346A-5593-EF16-35E2-A5B239DD69B0}"/>
              </a:ext>
            </a:extLst>
          </p:cNvPr>
          <p:cNvSpPr>
            <a:spLocks noGrp="1"/>
          </p:cNvSpPr>
          <p:nvPr>
            <p:ph type="title"/>
          </p:nvPr>
        </p:nvSpPr>
        <p:spPr/>
        <p:txBody>
          <a:bodyPr/>
          <a:lstStyle/>
          <a:p>
            <a:r>
              <a:rPr lang="en-US" b="1" dirty="0"/>
              <a:t>Table of Contents</a:t>
            </a:r>
          </a:p>
        </p:txBody>
      </p:sp>
      <p:sp>
        <p:nvSpPr>
          <p:cNvPr id="3" name="Content Placeholder 2">
            <a:extLst>
              <a:ext uri="{FF2B5EF4-FFF2-40B4-BE49-F238E27FC236}">
                <a16:creationId xmlns:a16="http://schemas.microsoft.com/office/drawing/2014/main" id="{74135923-57B9-EDFA-6DD6-27F9EC438774}"/>
              </a:ext>
            </a:extLst>
          </p:cNvPr>
          <p:cNvSpPr>
            <a:spLocks noGrp="1"/>
          </p:cNvSpPr>
          <p:nvPr>
            <p:ph idx="1"/>
          </p:nvPr>
        </p:nvSpPr>
        <p:spPr/>
        <p:txBody>
          <a:bodyPr/>
          <a:lstStyle/>
          <a:p>
            <a:pPr marL="0" indent="0">
              <a:buNone/>
            </a:pPr>
            <a:r>
              <a:rPr lang="en-US" dirty="0"/>
              <a:t>Chapman is relying on external IRB……………………………………………………..5</a:t>
            </a:r>
          </a:p>
          <a:p>
            <a:pPr marL="0" indent="0">
              <a:buNone/>
            </a:pPr>
            <a:r>
              <a:rPr lang="en-US" dirty="0"/>
              <a:t>Chapman is the IRB of record………………………………………………………………8</a:t>
            </a:r>
          </a:p>
          <a:p>
            <a:pPr marL="0" indent="0">
              <a:buNone/>
            </a:pPr>
            <a:r>
              <a:rPr lang="en-US" dirty="0"/>
              <a:t>Adding External Collaborators via Modification…………………………………12</a:t>
            </a:r>
          </a:p>
          <a:p>
            <a:pPr marL="0" indent="0">
              <a:buNone/>
            </a:pPr>
            <a:endParaRPr lang="en-US" dirty="0"/>
          </a:p>
          <a:p>
            <a:pPr marL="0" indent="0">
              <a:buNone/>
            </a:pPr>
            <a:endParaRPr lang="en-US" dirty="0"/>
          </a:p>
        </p:txBody>
      </p:sp>
      <p:pic>
        <p:nvPicPr>
          <p:cNvPr id="4" name="Picture 3">
            <a:extLst>
              <a:ext uri="{FF2B5EF4-FFF2-40B4-BE49-F238E27FC236}">
                <a16:creationId xmlns:a16="http://schemas.microsoft.com/office/drawing/2014/main" id="{E104B5FA-CCB5-B7EA-DAC8-C91F20FB594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9486" y="6248831"/>
            <a:ext cx="536314" cy="534465"/>
          </a:xfrm>
          <a:prstGeom prst="rect">
            <a:avLst/>
          </a:prstGeom>
        </p:spPr>
      </p:pic>
      <p:sp>
        <p:nvSpPr>
          <p:cNvPr id="5" name="Footer Placeholder 1">
            <a:extLst>
              <a:ext uri="{FF2B5EF4-FFF2-40B4-BE49-F238E27FC236}">
                <a16:creationId xmlns:a16="http://schemas.microsoft.com/office/drawing/2014/main" id="{50777E7B-8540-2677-FE8C-2983F6F5B782}"/>
              </a:ext>
            </a:extLst>
          </p:cNvPr>
          <p:cNvSpPr>
            <a:spLocks noGrp="1"/>
          </p:cNvSpPr>
          <p:nvPr>
            <p:ph type="ftr" sz="quarter" idx="11"/>
          </p:nvPr>
        </p:nvSpPr>
        <p:spPr>
          <a:xfrm>
            <a:off x="685800" y="6418171"/>
            <a:ext cx="3619500" cy="365125"/>
          </a:xfrm>
        </p:spPr>
        <p:txBody>
          <a:bodyPr/>
          <a:lstStyle/>
          <a:p>
            <a:r>
              <a:rPr lang="en-US" dirty="0"/>
              <a:t>Office of Research Integrity and Compliance v1-2024</a:t>
            </a:r>
          </a:p>
        </p:txBody>
      </p:sp>
    </p:spTree>
    <p:extLst>
      <p:ext uri="{BB962C8B-B14F-4D97-AF65-F5344CB8AC3E}">
        <p14:creationId xmlns:p14="http://schemas.microsoft.com/office/powerpoint/2010/main" val="708433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8CFBB7B-5EFC-2C00-0EE2-3F82CCD39E9E}"/>
              </a:ext>
            </a:extLst>
          </p:cNvPr>
          <p:cNvSpPr>
            <a:spLocks noGrp="1"/>
          </p:cNvSpPr>
          <p:nvPr>
            <p:ph type="ftr" sz="quarter" idx="11"/>
          </p:nvPr>
        </p:nvSpPr>
        <p:spPr>
          <a:xfrm>
            <a:off x="685799" y="6418171"/>
            <a:ext cx="3549239" cy="365125"/>
          </a:xfrm>
        </p:spPr>
        <p:txBody>
          <a:bodyPr/>
          <a:lstStyle/>
          <a:p>
            <a:r>
              <a:rPr lang="en-US" dirty="0"/>
              <a:t>Office of Research Integrity and Compliance v1-2024</a:t>
            </a:r>
          </a:p>
        </p:txBody>
      </p:sp>
      <p:pic>
        <p:nvPicPr>
          <p:cNvPr id="1026" name="Picture 2" descr="Image result for chapman university logo">
            <a:extLst>
              <a:ext uri="{FF2B5EF4-FFF2-40B4-BE49-F238E27FC236}">
                <a16:creationId xmlns:a16="http://schemas.microsoft.com/office/drawing/2014/main" id="{B1BE9F21-3844-DC4D-9D48-80F4D0D5C8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6761" y="1269700"/>
            <a:ext cx="3549239" cy="2730184"/>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a:extLst>
              <a:ext uri="{FF2B5EF4-FFF2-40B4-BE49-F238E27FC236}">
                <a16:creationId xmlns:a16="http://schemas.microsoft.com/office/drawing/2014/main" id="{95E042AB-C4EA-CB04-E139-F59B5FE68037}"/>
              </a:ext>
            </a:extLst>
          </p:cNvPr>
          <p:cNvCxnSpPr>
            <a:cxnSpLocks/>
          </p:cNvCxnSpPr>
          <p:nvPr/>
        </p:nvCxnSpPr>
        <p:spPr>
          <a:xfrm>
            <a:off x="6443830" y="1850315"/>
            <a:ext cx="0" cy="1578685"/>
          </a:xfrm>
          <a:prstGeom prst="line">
            <a:avLst/>
          </a:prstGeom>
        </p:spPr>
        <p:style>
          <a:lnRef idx="3">
            <a:schemeClr val="dk1"/>
          </a:lnRef>
          <a:fillRef idx="0">
            <a:schemeClr val="dk1"/>
          </a:fillRef>
          <a:effectRef idx="2">
            <a:schemeClr val="dk1"/>
          </a:effectRef>
          <a:fontRef idx="minor">
            <a:schemeClr val="tx1"/>
          </a:fontRef>
        </p:style>
      </p:cxnSp>
      <p:sp>
        <p:nvSpPr>
          <p:cNvPr id="8" name="TextBox 7">
            <a:extLst>
              <a:ext uri="{FF2B5EF4-FFF2-40B4-BE49-F238E27FC236}">
                <a16:creationId xmlns:a16="http://schemas.microsoft.com/office/drawing/2014/main" id="{E9F86AE5-11B3-0CE2-9D10-D5DD22AAB840}"/>
              </a:ext>
            </a:extLst>
          </p:cNvPr>
          <p:cNvSpPr txBox="1"/>
          <p:nvPr/>
        </p:nvSpPr>
        <p:spPr>
          <a:xfrm>
            <a:off x="6895651" y="2130014"/>
            <a:ext cx="2226834" cy="954107"/>
          </a:xfrm>
          <a:prstGeom prst="rect">
            <a:avLst/>
          </a:prstGeom>
          <a:noFill/>
        </p:spPr>
        <p:txBody>
          <a:bodyPr wrap="square" rtlCol="0">
            <a:spAutoFit/>
          </a:bodyPr>
          <a:lstStyle/>
          <a:p>
            <a:r>
              <a:rPr lang="en-US" sz="2800" dirty="0"/>
              <a:t>Institutional Review Board</a:t>
            </a:r>
          </a:p>
        </p:txBody>
      </p:sp>
      <p:sp>
        <p:nvSpPr>
          <p:cNvPr id="11" name="TextBox 10">
            <a:extLst>
              <a:ext uri="{FF2B5EF4-FFF2-40B4-BE49-F238E27FC236}">
                <a16:creationId xmlns:a16="http://schemas.microsoft.com/office/drawing/2014/main" id="{DC279711-B4E5-491C-4ECA-C5F7379D4284}"/>
              </a:ext>
            </a:extLst>
          </p:cNvPr>
          <p:cNvSpPr txBox="1"/>
          <p:nvPr/>
        </p:nvSpPr>
        <p:spPr>
          <a:xfrm>
            <a:off x="2554044" y="4892570"/>
            <a:ext cx="7933334" cy="1446550"/>
          </a:xfrm>
          <a:prstGeom prst="rect">
            <a:avLst/>
          </a:prstGeom>
          <a:noFill/>
        </p:spPr>
        <p:txBody>
          <a:bodyPr wrap="square" rtlCol="0">
            <a:spAutoFit/>
          </a:bodyPr>
          <a:lstStyle/>
          <a:p>
            <a:pPr algn="ctr"/>
            <a:r>
              <a:rPr lang="en-US" sz="4400" b="1" dirty="0"/>
              <a:t>Chapman is Relying on External IRB</a:t>
            </a:r>
          </a:p>
        </p:txBody>
      </p:sp>
      <p:pic>
        <p:nvPicPr>
          <p:cNvPr id="3" name="Picture 2">
            <a:extLst>
              <a:ext uri="{FF2B5EF4-FFF2-40B4-BE49-F238E27FC236}">
                <a16:creationId xmlns:a16="http://schemas.microsoft.com/office/drawing/2014/main" id="{1A04409C-CDE5-2232-4765-B642246B375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486" y="6248831"/>
            <a:ext cx="536314" cy="534465"/>
          </a:xfrm>
          <a:prstGeom prst="rect">
            <a:avLst/>
          </a:prstGeom>
        </p:spPr>
      </p:pic>
    </p:spTree>
    <p:extLst>
      <p:ext uri="{BB962C8B-B14F-4D97-AF65-F5344CB8AC3E}">
        <p14:creationId xmlns:p14="http://schemas.microsoft.com/office/powerpoint/2010/main" val="1262945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omputer&#10;&#10;Description automatically generated">
            <a:extLst>
              <a:ext uri="{FF2B5EF4-FFF2-40B4-BE49-F238E27FC236}">
                <a16:creationId xmlns:a16="http://schemas.microsoft.com/office/drawing/2014/main" id="{BF6DD920-86E4-814B-5196-2AB0A545B212}"/>
              </a:ext>
            </a:extLst>
          </p:cNvPr>
          <p:cNvPicPr>
            <a:picLocks noChangeAspect="1"/>
          </p:cNvPicPr>
          <p:nvPr/>
        </p:nvPicPr>
        <p:blipFill>
          <a:blip r:embed="rId3"/>
          <a:stretch>
            <a:fillRect/>
          </a:stretch>
        </p:blipFill>
        <p:spPr>
          <a:xfrm>
            <a:off x="0" y="0"/>
            <a:ext cx="12192000" cy="6675760"/>
          </a:xfrm>
          <a:prstGeom prst="rect">
            <a:avLst/>
          </a:prstGeom>
        </p:spPr>
      </p:pic>
      <p:sp>
        <p:nvSpPr>
          <p:cNvPr id="5" name="TextBox 4">
            <a:extLst>
              <a:ext uri="{FF2B5EF4-FFF2-40B4-BE49-F238E27FC236}">
                <a16:creationId xmlns:a16="http://schemas.microsoft.com/office/drawing/2014/main" id="{A267F794-04D7-2669-29FF-3AC5A4EF0BF8}"/>
              </a:ext>
            </a:extLst>
          </p:cNvPr>
          <p:cNvSpPr txBox="1"/>
          <p:nvPr/>
        </p:nvSpPr>
        <p:spPr>
          <a:xfrm>
            <a:off x="8060267" y="703281"/>
            <a:ext cx="3465689" cy="1754326"/>
          </a:xfrm>
          <a:prstGeom prst="rect">
            <a:avLst/>
          </a:prstGeom>
          <a:solidFill>
            <a:srgbClr val="C00000"/>
          </a:solidFill>
        </p:spPr>
        <p:txBody>
          <a:bodyPr wrap="square" rtlCol="0">
            <a:spAutoFit/>
          </a:bodyPr>
          <a:lstStyle/>
          <a:p>
            <a:r>
              <a:rPr lang="en-US" b="1" dirty="0"/>
              <a:t>If you are creating a new initial submission in which Chapman is relying on an External IRB (i.e., another institution is the IRB of Record), select the third option and a new section will appear</a:t>
            </a:r>
          </a:p>
        </p:txBody>
      </p:sp>
      <p:pic>
        <p:nvPicPr>
          <p:cNvPr id="9" name="Graphic 8" descr="Arrow Right with solid fill">
            <a:extLst>
              <a:ext uri="{FF2B5EF4-FFF2-40B4-BE49-F238E27FC236}">
                <a16:creationId xmlns:a16="http://schemas.microsoft.com/office/drawing/2014/main" id="{229F0FE6-22BB-55C4-C91D-B5DD2316FCE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19594003">
            <a:off x="2031474" y="4093483"/>
            <a:ext cx="1057680" cy="1057680"/>
          </a:xfrm>
          <a:prstGeom prst="rect">
            <a:avLst/>
          </a:prstGeom>
        </p:spPr>
      </p:pic>
      <p:sp>
        <p:nvSpPr>
          <p:cNvPr id="10" name="TextBox 9">
            <a:extLst>
              <a:ext uri="{FF2B5EF4-FFF2-40B4-BE49-F238E27FC236}">
                <a16:creationId xmlns:a16="http://schemas.microsoft.com/office/drawing/2014/main" id="{20019E29-66BC-38CD-BC0C-FA1BE42DE10A}"/>
              </a:ext>
            </a:extLst>
          </p:cNvPr>
          <p:cNvSpPr txBox="1"/>
          <p:nvPr/>
        </p:nvSpPr>
        <p:spPr>
          <a:xfrm>
            <a:off x="158044" y="4515555"/>
            <a:ext cx="2122311" cy="923330"/>
          </a:xfrm>
          <a:prstGeom prst="rect">
            <a:avLst/>
          </a:prstGeom>
          <a:solidFill>
            <a:srgbClr val="00B0F0"/>
          </a:solidFill>
        </p:spPr>
        <p:txBody>
          <a:bodyPr wrap="square" rtlCol="0">
            <a:spAutoFit/>
          </a:bodyPr>
          <a:lstStyle/>
          <a:p>
            <a:r>
              <a:rPr lang="en-US" b="1" dirty="0"/>
              <a:t>Select this option if relying on external IRB</a:t>
            </a:r>
          </a:p>
        </p:txBody>
      </p:sp>
      <p:pic>
        <p:nvPicPr>
          <p:cNvPr id="11" name="Graphic 10" descr="Arrow Right with solid fill">
            <a:extLst>
              <a:ext uri="{FF2B5EF4-FFF2-40B4-BE49-F238E27FC236}">
                <a16:creationId xmlns:a16="http://schemas.microsoft.com/office/drawing/2014/main" id="{6925E1B6-8B52-7794-94B8-271723EBE29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10800000">
            <a:off x="2560314" y="2439542"/>
            <a:ext cx="1057680" cy="1057680"/>
          </a:xfrm>
          <a:prstGeom prst="rect">
            <a:avLst/>
          </a:prstGeom>
        </p:spPr>
      </p:pic>
      <p:sp>
        <p:nvSpPr>
          <p:cNvPr id="12" name="TextBox 11">
            <a:extLst>
              <a:ext uri="{FF2B5EF4-FFF2-40B4-BE49-F238E27FC236}">
                <a16:creationId xmlns:a16="http://schemas.microsoft.com/office/drawing/2014/main" id="{B01AA10E-3E28-C214-985B-7AB82FA8DC8E}"/>
              </a:ext>
            </a:extLst>
          </p:cNvPr>
          <p:cNvSpPr txBox="1"/>
          <p:nvPr/>
        </p:nvSpPr>
        <p:spPr>
          <a:xfrm>
            <a:off x="3539066" y="2439542"/>
            <a:ext cx="2404534" cy="923330"/>
          </a:xfrm>
          <a:prstGeom prst="rect">
            <a:avLst/>
          </a:prstGeom>
          <a:solidFill>
            <a:srgbClr val="00B0F0"/>
          </a:solidFill>
        </p:spPr>
        <p:txBody>
          <a:bodyPr wrap="square" rtlCol="0">
            <a:spAutoFit/>
          </a:bodyPr>
          <a:lstStyle/>
          <a:p>
            <a:r>
              <a:rPr lang="en-US" b="1" dirty="0"/>
              <a:t>This section will appear after selecting third option below</a:t>
            </a:r>
          </a:p>
        </p:txBody>
      </p:sp>
      <p:sp>
        <p:nvSpPr>
          <p:cNvPr id="13" name="Rectangle 12">
            <a:extLst>
              <a:ext uri="{FF2B5EF4-FFF2-40B4-BE49-F238E27FC236}">
                <a16:creationId xmlns:a16="http://schemas.microsoft.com/office/drawing/2014/main" id="{C36A0B3F-1432-77A2-B2C0-7BB5F966DF55}"/>
              </a:ext>
            </a:extLst>
          </p:cNvPr>
          <p:cNvSpPr/>
          <p:nvPr/>
        </p:nvSpPr>
        <p:spPr>
          <a:xfrm>
            <a:off x="-191911" y="2720622"/>
            <a:ext cx="2472266" cy="558058"/>
          </a:xfrm>
          <a:prstGeom prst="rect">
            <a:avLst/>
          </a:prstGeom>
          <a:noFill/>
          <a:ln w="571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67049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phic 5" descr="Arrow Right with solid fill">
            <a:extLst>
              <a:ext uri="{FF2B5EF4-FFF2-40B4-BE49-F238E27FC236}">
                <a16:creationId xmlns:a16="http://schemas.microsoft.com/office/drawing/2014/main" id="{5D7AA65A-8065-2D76-F7C4-A3211F38746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8529674">
            <a:off x="5567160" y="2178133"/>
            <a:ext cx="1057680" cy="1057680"/>
          </a:xfrm>
          <a:prstGeom prst="rect">
            <a:avLst/>
          </a:prstGeom>
        </p:spPr>
      </p:pic>
      <p:pic>
        <p:nvPicPr>
          <p:cNvPr id="3" name="Picture 2" descr="A screenshot of a computer&#10;&#10;Description automatically generated">
            <a:extLst>
              <a:ext uri="{FF2B5EF4-FFF2-40B4-BE49-F238E27FC236}">
                <a16:creationId xmlns:a16="http://schemas.microsoft.com/office/drawing/2014/main" id="{1CF71988-D371-9567-0F90-2275F82E0FE0}"/>
              </a:ext>
            </a:extLst>
          </p:cNvPr>
          <p:cNvPicPr>
            <a:picLocks noChangeAspect="1"/>
          </p:cNvPicPr>
          <p:nvPr/>
        </p:nvPicPr>
        <p:blipFill>
          <a:blip r:embed="rId4"/>
          <a:stretch>
            <a:fillRect/>
          </a:stretch>
        </p:blipFill>
        <p:spPr>
          <a:xfrm>
            <a:off x="0" y="0"/>
            <a:ext cx="12158154" cy="6858000"/>
          </a:xfrm>
          <a:prstGeom prst="rect">
            <a:avLst/>
          </a:prstGeom>
        </p:spPr>
      </p:pic>
      <p:sp>
        <p:nvSpPr>
          <p:cNvPr id="4" name="TextBox 3">
            <a:extLst>
              <a:ext uri="{FF2B5EF4-FFF2-40B4-BE49-F238E27FC236}">
                <a16:creationId xmlns:a16="http://schemas.microsoft.com/office/drawing/2014/main" id="{21FC59EF-B0BD-F728-F1A6-293086FAD818}"/>
              </a:ext>
            </a:extLst>
          </p:cNvPr>
          <p:cNvSpPr txBox="1"/>
          <p:nvPr/>
        </p:nvSpPr>
        <p:spPr>
          <a:xfrm>
            <a:off x="6096000" y="1648177"/>
            <a:ext cx="3465689" cy="923330"/>
          </a:xfrm>
          <a:prstGeom prst="rect">
            <a:avLst/>
          </a:prstGeom>
          <a:solidFill>
            <a:srgbClr val="00B0F0"/>
          </a:solidFill>
        </p:spPr>
        <p:txBody>
          <a:bodyPr wrap="square" rtlCol="0">
            <a:spAutoFit/>
          </a:bodyPr>
          <a:lstStyle/>
          <a:p>
            <a:r>
              <a:rPr lang="en-US" b="1" dirty="0"/>
              <a:t>Fill out all required questions in each section. Required questions are marked with a </a:t>
            </a:r>
            <a:r>
              <a:rPr lang="en-US" b="1" dirty="0">
                <a:solidFill>
                  <a:srgbClr val="C00000"/>
                </a:solidFill>
              </a:rPr>
              <a:t>red </a:t>
            </a:r>
            <a:r>
              <a:rPr lang="en-US" b="1" dirty="0" err="1">
                <a:solidFill>
                  <a:srgbClr val="C00000"/>
                </a:solidFill>
              </a:rPr>
              <a:t>asterick</a:t>
            </a:r>
            <a:r>
              <a:rPr lang="en-US" b="1" dirty="0">
                <a:solidFill>
                  <a:srgbClr val="C00000"/>
                </a:solidFill>
              </a:rPr>
              <a:t> </a:t>
            </a:r>
            <a:r>
              <a:rPr lang="en-US" b="1" dirty="0"/>
              <a:t>(</a:t>
            </a:r>
            <a:r>
              <a:rPr lang="en-US" b="1" dirty="0">
                <a:solidFill>
                  <a:srgbClr val="C00000"/>
                </a:solidFill>
              </a:rPr>
              <a:t>*</a:t>
            </a:r>
            <a:r>
              <a:rPr lang="en-US" b="1" dirty="0"/>
              <a:t>)</a:t>
            </a:r>
          </a:p>
        </p:txBody>
      </p:sp>
      <p:pic>
        <p:nvPicPr>
          <p:cNvPr id="5" name="Graphic 4" descr="Arrow Right with solid fill">
            <a:extLst>
              <a:ext uri="{FF2B5EF4-FFF2-40B4-BE49-F238E27FC236}">
                <a16:creationId xmlns:a16="http://schemas.microsoft.com/office/drawing/2014/main" id="{4BEA95E2-DD6E-86BB-CFC8-E29E702D9FD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a:off x="4572000" y="1098401"/>
            <a:ext cx="1744039" cy="1744039"/>
          </a:xfrm>
          <a:prstGeom prst="rect">
            <a:avLst/>
          </a:prstGeom>
        </p:spPr>
      </p:pic>
      <p:pic>
        <p:nvPicPr>
          <p:cNvPr id="7" name="Graphic 6" descr="Arrow Right with solid fill">
            <a:extLst>
              <a:ext uri="{FF2B5EF4-FFF2-40B4-BE49-F238E27FC236}">
                <a16:creationId xmlns:a16="http://schemas.microsoft.com/office/drawing/2014/main" id="{0D7669AB-9697-99BE-3C49-2CB0EDA6B4B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9044313">
            <a:off x="4780346" y="2077163"/>
            <a:ext cx="1790753" cy="1790753"/>
          </a:xfrm>
          <a:prstGeom prst="rect">
            <a:avLst/>
          </a:prstGeom>
        </p:spPr>
      </p:pic>
      <p:sp>
        <p:nvSpPr>
          <p:cNvPr id="8" name="TextBox 7">
            <a:extLst>
              <a:ext uri="{FF2B5EF4-FFF2-40B4-BE49-F238E27FC236}">
                <a16:creationId xmlns:a16="http://schemas.microsoft.com/office/drawing/2014/main" id="{4017C8A1-C0C2-2797-48FF-F1B6656B3035}"/>
              </a:ext>
            </a:extLst>
          </p:cNvPr>
          <p:cNvSpPr txBox="1"/>
          <p:nvPr/>
        </p:nvSpPr>
        <p:spPr>
          <a:xfrm>
            <a:off x="923100" y="5062995"/>
            <a:ext cx="4752622" cy="923330"/>
          </a:xfrm>
          <a:prstGeom prst="rect">
            <a:avLst/>
          </a:prstGeom>
          <a:solidFill>
            <a:srgbClr val="C00000"/>
          </a:solidFill>
          <a:ln>
            <a:noFill/>
          </a:ln>
        </p:spPr>
        <p:txBody>
          <a:bodyPr wrap="square" rtlCol="0">
            <a:spAutoFit/>
          </a:bodyPr>
          <a:lstStyle/>
          <a:p>
            <a:r>
              <a:rPr lang="en-US" b="1" dirty="0"/>
              <a:t>After completing all sections + required questions, follow the steps of certifying and completing the submission</a:t>
            </a:r>
          </a:p>
        </p:txBody>
      </p:sp>
    </p:spTree>
    <p:extLst>
      <p:ext uri="{BB962C8B-B14F-4D97-AF65-F5344CB8AC3E}">
        <p14:creationId xmlns:p14="http://schemas.microsoft.com/office/powerpoint/2010/main" val="2402833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8CFBB7B-5EFC-2C00-0EE2-3F82CCD39E9E}"/>
              </a:ext>
            </a:extLst>
          </p:cNvPr>
          <p:cNvSpPr>
            <a:spLocks noGrp="1"/>
          </p:cNvSpPr>
          <p:nvPr>
            <p:ph type="ftr" sz="quarter" idx="11"/>
          </p:nvPr>
        </p:nvSpPr>
        <p:spPr>
          <a:xfrm>
            <a:off x="565561" y="6418171"/>
            <a:ext cx="3549239" cy="365125"/>
          </a:xfrm>
        </p:spPr>
        <p:txBody>
          <a:bodyPr/>
          <a:lstStyle/>
          <a:p>
            <a:r>
              <a:rPr lang="en-US" dirty="0"/>
              <a:t>Office of Research Integrity and Compliance v1-2024</a:t>
            </a:r>
          </a:p>
        </p:txBody>
      </p:sp>
      <p:pic>
        <p:nvPicPr>
          <p:cNvPr id="1026" name="Picture 2" descr="Image result for chapman university logo">
            <a:extLst>
              <a:ext uri="{FF2B5EF4-FFF2-40B4-BE49-F238E27FC236}">
                <a16:creationId xmlns:a16="http://schemas.microsoft.com/office/drawing/2014/main" id="{B1BE9F21-3844-DC4D-9D48-80F4D0D5C8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6761" y="1269700"/>
            <a:ext cx="3549239" cy="2730184"/>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a:extLst>
              <a:ext uri="{FF2B5EF4-FFF2-40B4-BE49-F238E27FC236}">
                <a16:creationId xmlns:a16="http://schemas.microsoft.com/office/drawing/2014/main" id="{95E042AB-C4EA-CB04-E139-F59B5FE68037}"/>
              </a:ext>
            </a:extLst>
          </p:cNvPr>
          <p:cNvCxnSpPr>
            <a:cxnSpLocks/>
          </p:cNvCxnSpPr>
          <p:nvPr/>
        </p:nvCxnSpPr>
        <p:spPr>
          <a:xfrm>
            <a:off x="6443830" y="1850315"/>
            <a:ext cx="0" cy="1578685"/>
          </a:xfrm>
          <a:prstGeom prst="line">
            <a:avLst/>
          </a:prstGeom>
        </p:spPr>
        <p:style>
          <a:lnRef idx="3">
            <a:schemeClr val="dk1"/>
          </a:lnRef>
          <a:fillRef idx="0">
            <a:schemeClr val="dk1"/>
          </a:fillRef>
          <a:effectRef idx="2">
            <a:schemeClr val="dk1"/>
          </a:effectRef>
          <a:fontRef idx="minor">
            <a:schemeClr val="tx1"/>
          </a:fontRef>
        </p:style>
      </p:cxnSp>
      <p:sp>
        <p:nvSpPr>
          <p:cNvPr id="8" name="TextBox 7">
            <a:extLst>
              <a:ext uri="{FF2B5EF4-FFF2-40B4-BE49-F238E27FC236}">
                <a16:creationId xmlns:a16="http://schemas.microsoft.com/office/drawing/2014/main" id="{E9F86AE5-11B3-0CE2-9D10-D5DD22AAB840}"/>
              </a:ext>
            </a:extLst>
          </p:cNvPr>
          <p:cNvSpPr txBox="1"/>
          <p:nvPr/>
        </p:nvSpPr>
        <p:spPr>
          <a:xfrm>
            <a:off x="6895651" y="2130014"/>
            <a:ext cx="2226834" cy="954107"/>
          </a:xfrm>
          <a:prstGeom prst="rect">
            <a:avLst/>
          </a:prstGeom>
          <a:noFill/>
        </p:spPr>
        <p:txBody>
          <a:bodyPr wrap="square" rtlCol="0">
            <a:spAutoFit/>
          </a:bodyPr>
          <a:lstStyle/>
          <a:p>
            <a:r>
              <a:rPr lang="en-US" sz="2800" dirty="0"/>
              <a:t>Institutional Review Board</a:t>
            </a:r>
          </a:p>
        </p:txBody>
      </p:sp>
      <p:sp>
        <p:nvSpPr>
          <p:cNvPr id="11" name="TextBox 10">
            <a:extLst>
              <a:ext uri="{FF2B5EF4-FFF2-40B4-BE49-F238E27FC236}">
                <a16:creationId xmlns:a16="http://schemas.microsoft.com/office/drawing/2014/main" id="{DC279711-B4E5-491C-4ECA-C5F7379D4284}"/>
              </a:ext>
            </a:extLst>
          </p:cNvPr>
          <p:cNvSpPr txBox="1"/>
          <p:nvPr/>
        </p:nvSpPr>
        <p:spPr>
          <a:xfrm>
            <a:off x="2554044" y="4892570"/>
            <a:ext cx="7933334" cy="1877437"/>
          </a:xfrm>
          <a:prstGeom prst="rect">
            <a:avLst/>
          </a:prstGeom>
          <a:noFill/>
        </p:spPr>
        <p:txBody>
          <a:bodyPr wrap="square" rtlCol="0">
            <a:spAutoFit/>
          </a:bodyPr>
          <a:lstStyle/>
          <a:p>
            <a:pPr algn="ctr"/>
            <a:r>
              <a:rPr lang="en-US" sz="4400" b="1" dirty="0"/>
              <a:t>Chapman is the IRB of Record </a:t>
            </a:r>
          </a:p>
          <a:p>
            <a:pPr algn="ctr"/>
            <a:r>
              <a:rPr lang="en-US" sz="3600" b="1" dirty="0">
                <a:solidFill>
                  <a:srgbClr val="002060"/>
                </a:solidFill>
              </a:rPr>
              <a:t>(i.e., another institution is relying on Chapman’s IRB)</a:t>
            </a:r>
            <a:endParaRPr lang="en-US" sz="3600" b="1" dirty="0"/>
          </a:p>
        </p:txBody>
      </p:sp>
      <p:pic>
        <p:nvPicPr>
          <p:cNvPr id="3" name="Picture 2">
            <a:extLst>
              <a:ext uri="{FF2B5EF4-FFF2-40B4-BE49-F238E27FC236}">
                <a16:creationId xmlns:a16="http://schemas.microsoft.com/office/drawing/2014/main" id="{1A04409C-CDE5-2232-4765-B642246B375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486" y="6248831"/>
            <a:ext cx="536314" cy="534465"/>
          </a:xfrm>
          <a:prstGeom prst="rect">
            <a:avLst/>
          </a:prstGeom>
        </p:spPr>
      </p:pic>
    </p:spTree>
    <p:extLst>
      <p:ext uri="{BB962C8B-B14F-4D97-AF65-F5344CB8AC3E}">
        <p14:creationId xmlns:p14="http://schemas.microsoft.com/office/powerpoint/2010/main" val="1669727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omputer&#10;&#10;Description automatically generated">
            <a:extLst>
              <a:ext uri="{FF2B5EF4-FFF2-40B4-BE49-F238E27FC236}">
                <a16:creationId xmlns:a16="http://schemas.microsoft.com/office/drawing/2014/main" id="{91CCF089-6B07-8C88-1545-9C1CEA118F0C}"/>
              </a:ext>
            </a:extLst>
          </p:cNvPr>
          <p:cNvPicPr>
            <a:picLocks noChangeAspect="1"/>
          </p:cNvPicPr>
          <p:nvPr/>
        </p:nvPicPr>
        <p:blipFill>
          <a:blip r:embed="rId2"/>
          <a:stretch>
            <a:fillRect/>
          </a:stretch>
        </p:blipFill>
        <p:spPr>
          <a:xfrm>
            <a:off x="0" y="0"/>
            <a:ext cx="12192000" cy="6696654"/>
          </a:xfrm>
          <a:prstGeom prst="rect">
            <a:avLst/>
          </a:prstGeom>
        </p:spPr>
      </p:pic>
      <p:sp>
        <p:nvSpPr>
          <p:cNvPr id="6" name="Rectangle 5">
            <a:extLst>
              <a:ext uri="{FF2B5EF4-FFF2-40B4-BE49-F238E27FC236}">
                <a16:creationId xmlns:a16="http://schemas.microsoft.com/office/drawing/2014/main" id="{7E2998E3-A8E7-E550-3C5C-DECEAE09A5FC}"/>
              </a:ext>
            </a:extLst>
          </p:cNvPr>
          <p:cNvSpPr/>
          <p:nvPr/>
        </p:nvSpPr>
        <p:spPr>
          <a:xfrm>
            <a:off x="2889956" y="4786489"/>
            <a:ext cx="2427111" cy="428978"/>
          </a:xfrm>
          <a:prstGeom prst="rect">
            <a:avLst/>
          </a:prstGeom>
          <a:noFill/>
          <a:ln w="571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7" name="TextBox 6">
            <a:extLst>
              <a:ext uri="{FF2B5EF4-FFF2-40B4-BE49-F238E27FC236}">
                <a16:creationId xmlns:a16="http://schemas.microsoft.com/office/drawing/2014/main" id="{827EEC58-7DD7-B691-D0F9-BE2CCB67C2D9}"/>
              </a:ext>
            </a:extLst>
          </p:cNvPr>
          <p:cNvSpPr txBox="1"/>
          <p:nvPr/>
        </p:nvSpPr>
        <p:spPr>
          <a:xfrm>
            <a:off x="1924755" y="778935"/>
            <a:ext cx="4357512" cy="1477328"/>
          </a:xfrm>
          <a:prstGeom prst="rect">
            <a:avLst/>
          </a:prstGeom>
          <a:solidFill>
            <a:srgbClr val="C00000"/>
          </a:solidFill>
        </p:spPr>
        <p:txBody>
          <a:bodyPr wrap="square" rtlCol="0">
            <a:spAutoFit/>
          </a:bodyPr>
          <a:lstStyle/>
          <a:p>
            <a:r>
              <a:rPr lang="en-US" b="1" dirty="0"/>
              <a:t>Exempt studies don’t have a Chapman IRB of record section, since each institution must review each exempt study. There is no Federal requirement for IRB review for exempt studies. </a:t>
            </a:r>
          </a:p>
        </p:txBody>
      </p:sp>
      <p:sp>
        <p:nvSpPr>
          <p:cNvPr id="8" name="TextBox 7">
            <a:extLst>
              <a:ext uri="{FF2B5EF4-FFF2-40B4-BE49-F238E27FC236}">
                <a16:creationId xmlns:a16="http://schemas.microsoft.com/office/drawing/2014/main" id="{82D5C06E-165E-E38B-35CB-F308DE255705}"/>
              </a:ext>
            </a:extLst>
          </p:cNvPr>
          <p:cNvSpPr txBox="1"/>
          <p:nvPr/>
        </p:nvSpPr>
        <p:spPr>
          <a:xfrm>
            <a:off x="6603999" y="3224830"/>
            <a:ext cx="4030133" cy="1200329"/>
          </a:xfrm>
          <a:prstGeom prst="rect">
            <a:avLst/>
          </a:prstGeom>
          <a:solidFill>
            <a:srgbClr val="00B0F0"/>
          </a:solidFill>
        </p:spPr>
        <p:txBody>
          <a:bodyPr wrap="square" rtlCol="0">
            <a:spAutoFit/>
          </a:bodyPr>
          <a:lstStyle/>
          <a:p>
            <a:r>
              <a:rPr lang="en-US" b="1" dirty="0"/>
              <a:t>IRB Review is Federally required for expedited or full reviews. The following slides in this section are based off selecting expedited or full review</a:t>
            </a:r>
          </a:p>
        </p:txBody>
      </p:sp>
      <p:pic>
        <p:nvPicPr>
          <p:cNvPr id="9" name="Graphic 8" descr="Arrow Right with solid fill">
            <a:extLst>
              <a:ext uri="{FF2B5EF4-FFF2-40B4-BE49-F238E27FC236}">
                <a16:creationId xmlns:a16="http://schemas.microsoft.com/office/drawing/2014/main" id="{55D8472F-15A7-CA27-A706-2E436641B62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9583385">
            <a:off x="5472146" y="3819022"/>
            <a:ext cx="1744039" cy="1744039"/>
          </a:xfrm>
          <a:prstGeom prst="rect">
            <a:avLst/>
          </a:prstGeom>
        </p:spPr>
      </p:pic>
    </p:spTree>
    <p:extLst>
      <p:ext uri="{BB962C8B-B14F-4D97-AF65-F5344CB8AC3E}">
        <p14:creationId xmlns:p14="http://schemas.microsoft.com/office/powerpoint/2010/main" val="13062592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7271</TotalTime>
  <Words>619</Words>
  <Application>Microsoft Office PowerPoint</Application>
  <PresentationFormat>Widescreen</PresentationFormat>
  <Paragraphs>51</Paragraphs>
  <Slides>15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Courier New</vt:lpstr>
      <vt:lpstr>Office Theme</vt:lpstr>
      <vt:lpstr>PowerPoint Presentation</vt:lpstr>
      <vt:lpstr>Reliance Agreement</vt:lpstr>
      <vt:lpstr>Before You Begin…</vt:lpstr>
      <vt:lpstr>Table of Contents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Cayuse IRB</dc:title>
  <dc:creator>Breanna Salinas</dc:creator>
  <cp:lastModifiedBy>DelRio, Natalie</cp:lastModifiedBy>
  <cp:revision>18</cp:revision>
  <dcterms:created xsi:type="dcterms:W3CDTF">2022-05-25T19:17:51Z</dcterms:created>
  <dcterms:modified xsi:type="dcterms:W3CDTF">2024-03-12T16:18:01Z</dcterms:modified>
</cp:coreProperties>
</file>