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3569-EAF6-44FC-A78C-7355A3F85A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35DE9-E7F6-4E9C-BB00-CCC86DF27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17FF6-8DF2-4364-8DA1-7C878211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E5B5-4F1C-429E-8EF3-D63F5C68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A2A76-A732-4F12-A5E2-827AC22D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9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442F-FDE5-4B0E-834B-9B5C489B6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187B90-2524-475B-8EE4-8B9E6FCA8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EBE5-E1AB-4F79-BA79-DB8ABAFD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B2899-346F-4DA0-ADC9-5AAF9F42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C6C7-1037-4953-873A-E8D711DE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1A5968-00D5-4850-BD53-3AF5A38E9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3DAEE-3694-4764-8C05-037F17881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124FC-63A5-4394-AD51-BBD42054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3C11-D9E5-42BC-9716-D6DA6B1A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9161F-A739-450C-9CEB-5BB491CF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3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C181-F268-40C1-B60D-98380300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1BA85-D37A-494D-9FBE-5ACEC825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F2752-30FA-49FE-B4C5-C68FCE78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5CC1B-29C1-42A8-888C-05E02FEE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4F112-9C8C-480D-8354-45E3EDFF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1DC1-436E-4120-A727-14C1C15E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7DFB9-F684-4AD6-952F-002F6853B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36981-E670-4477-A379-57F43414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84BA8-8A6A-4145-B94D-B9116DD1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68133-7065-479D-9D86-CA2D600CC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390C7-4F85-4874-84D2-6E239B61C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5F52-76BE-48EC-899C-5346E6B86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E278F-CDFC-433E-A8DF-7CE13405F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323F8-2948-46F1-A31D-173E5649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A6307-6A9D-40A4-854D-73634A81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35738-3902-444C-995A-B137C5C7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5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9A3F-4F46-4D96-8FDD-9CDEAEC0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02A00-E025-4793-A12F-D1B7A7F36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AB673-0F87-435D-B560-1BFB1B8DE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4B7BF7-409A-4204-8969-F8FF18BB8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681421-621E-43B4-9460-880C50185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871986-D1A8-47F5-88EF-752E8820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CAC45-C5B6-45C4-A8F3-9A0C0FA19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A9FE5E-E3AC-4AEA-92C1-47040326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88B-6885-49B7-BE95-21A5D38E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E69CC1-7F94-454A-B61E-36E82BF8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377499-750E-48CB-B46C-7228742D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5D1CD-8BB0-4D6F-81DB-32B72458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628C76-D268-43F1-B387-9737E6A1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1C91A-EB54-4FD7-AE1E-21CE1786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93F6E-B1F5-4430-BD5B-13CDF7DCE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9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2E6B-C0F6-4C46-B250-272BD9DA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A8ACC-193B-4C5D-B0DC-D5612882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279BE-4203-44F3-AA78-0408C1A15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EE365-5E5B-42FD-83A8-A8F56463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3D341A-50DE-4191-8C9D-4924A0CC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8F1D5-D8F5-4D93-8920-75998D30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2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F219-15E2-4E7F-BF5C-63243610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0063BF-6D2A-45F9-996C-FD004ABF7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B2176-5F1E-49A6-A60E-74C8016BF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000B2-4BBF-4042-879C-DACF3103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9787-4C24-4439-8968-3A4230E7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21585-0573-4608-8E23-B84CEB23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BE40C-DBA0-4F3C-8D2E-15E8C625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3FEEC-3A40-49A5-80BA-257140E63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EDAB-520E-4C5E-AC65-60E5BF7F8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0B7F0-4DE9-4B2B-90B4-C0A2CF1EADD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2E48E-9673-4436-AEE8-C787D5EB8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0244-395B-4B85-A74F-FF3546857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C5B5-983E-4DEB-845C-971E6225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scbs.gob.es/ciudadanos/ene-covid/docs/ESTUDIO_ENE-COVID19_PRIMERA_RONDA_INFORME_PRELIMIN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.nyc.gov/site/doh/covid/covid-19-data.page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1.nyc.gov/assets/doh/downloads/pdf/imm/covid-19-daily-data-summary-deaths-05132020-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FA3B4-BB01-4AB7-B7EE-7F87DE3AA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2455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COVID-19 morbidity and mortality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2AF66-7CCA-4C53-AE42-FF112AC51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3085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Chapman Virtual Town Hall</a:t>
            </a:r>
          </a:p>
          <a:p>
            <a:r>
              <a:rPr lang="en-US" sz="2800" dirty="0"/>
              <a:t>May 19, 2020</a:t>
            </a:r>
          </a:p>
          <a:p>
            <a:r>
              <a:rPr lang="en-US" sz="2800" dirty="0"/>
              <a:t>Steven Gjerstad</a:t>
            </a:r>
          </a:p>
          <a:p>
            <a:r>
              <a:rPr lang="en-US" sz="2800" dirty="0"/>
              <a:t>Economic Science Institute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75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CA4F417-9DC9-449E-A95C-B305A726B86E}"/>
              </a:ext>
            </a:extLst>
          </p:cNvPr>
          <p:cNvSpPr txBox="1"/>
          <p:nvPr/>
        </p:nvSpPr>
        <p:spPr>
          <a:xfrm>
            <a:off x="651164" y="3909438"/>
            <a:ext cx="54448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Daily new cases in Italy are 7% of peaked daily new cases on March 21</a:t>
            </a:r>
            <a:r>
              <a:rPr lang="en-US" sz="2400" baseline="30000" dirty="0"/>
              <a:t>st</a:t>
            </a:r>
            <a:r>
              <a:rPr lang="en-US" sz="2400" dirty="0"/>
              <a:t>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Similar pattern in Australia, Belgium, Denmark, France, Germany, Ireland, Japan, New Zealand, Norway, South Korea, Spain, …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E54042-A54E-4E23-AFF0-9B1D905F9CB3}"/>
              </a:ext>
            </a:extLst>
          </p:cNvPr>
          <p:cNvSpPr txBox="1"/>
          <p:nvPr/>
        </p:nvSpPr>
        <p:spPr>
          <a:xfrm>
            <a:off x="6249143" y="3520498"/>
            <a:ext cx="594285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dominant model of infectious disease (the S-I-R model) predicts exponential decay for a replication rate below 1.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That is not correct </a:t>
            </a:r>
            <a:r>
              <a:rPr lang="en-US" sz="2400" i="1" dirty="0"/>
              <a:t>or</a:t>
            </a:r>
            <a:r>
              <a:rPr lang="en-US" sz="2400" dirty="0"/>
              <a:t> not applicable.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“It is the conjunction of formal model and empirical interpretation which ... is most properly called a theory.”</a:t>
            </a:r>
          </a:p>
          <a:p>
            <a:pPr>
              <a:spcAft>
                <a:spcPts val="1200"/>
              </a:spcAft>
            </a:pPr>
            <a:r>
              <a:rPr lang="en-US" dirty="0"/>
              <a:t>              -Donald Davidson, Patrick </a:t>
            </a:r>
            <a:r>
              <a:rPr lang="en-US" dirty="0" err="1"/>
              <a:t>Suppes</a:t>
            </a:r>
            <a:r>
              <a:rPr lang="en-US" dirty="0"/>
              <a:t>, and Sydney Siegel</a:t>
            </a:r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24B8E2-3443-4ADF-9B7E-7BE588A0B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81"/>
            <a:ext cx="6369804" cy="367359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79ADE970-E001-4B0E-8E24-0111FB198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43" y="85881"/>
            <a:ext cx="5942857" cy="34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7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CA4F417-9DC9-449E-A95C-B305A726B86E}"/>
              </a:ext>
            </a:extLst>
          </p:cNvPr>
          <p:cNvSpPr txBox="1"/>
          <p:nvPr/>
        </p:nvSpPr>
        <p:spPr>
          <a:xfrm>
            <a:off x="473122" y="4118789"/>
            <a:ext cx="562287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Exponential growth phase ended 45 days ago in the U.S.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Similar countries: Canada, Sweden, U.K.</a:t>
            </a:r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E54042-A54E-4E23-AFF0-9B1D905F9CB3}"/>
              </a:ext>
            </a:extLst>
          </p:cNvPr>
          <p:cNvSpPr txBox="1"/>
          <p:nvPr/>
        </p:nvSpPr>
        <p:spPr>
          <a:xfrm>
            <a:off x="6464347" y="4118789"/>
            <a:ext cx="572765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As of yesterday: 1.55 million cases.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At current rate about 4 more months to reach a few cases per day. 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About 1.3 million more cases.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Total of 2.85 million 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CFR is about 6% so about 175,000 deaths.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85CD19-769B-4F19-AB88-6C999BD48F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3" y="265834"/>
            <a:ext cx="6200775" cy="3638550"/>
          </a:xfrm>
          <a:prstGeom prst="rect">
            <a:avLst/>
          </a:prstGeom>
        </p:spPr>
      </p:pic>
      <p:pic>
        <p:nvPicPr>
          <p:cNvPr id="6" name="Picture 5" descr="A picture containing table, room&#10;&#10;Description automatically generated">
            <a:extLst>
              <a:ext uri="{FF2B5EF4-FFF2-40B4-BE49-F238E27FC236}">
                <a16:creationId xmlns:a16="http://schemas.microsoft.com/office/drawing/2014/main" id="{C86ABB3E-AD6B-4843-962A-AE29DFC184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927" y="279690"/>
            <a:ext cx="5683857" cy="36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9E811-FB30-425B-AEA7-99938021AFA8}"/>
              </a:ext>
            </a:extLst>
          </p:cNvPr>
          <p:cNvSpPr txBox="1"/>
          <p:nvPr/>
        </p:nvSpPr>
        <p:spPr>
          <a:xfrm>
            <a:off x="588935" y="1921790"/>
            <a:ext cx="1126726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Who gets infected?  		</a:t>
            </a:r>
            <a:r>
              <a:rPr lang="en-US" sz="2400" dirty="0"/>
              <a:t>(Serological survey from Instituto de </a:t>
            </a:r>
            <a:r>
              <a:rPr lang="en-US" sz="2400" dirty="0" err="1"/>
              <a:t>Salud</a:t>
            </a:r>
            <a:r>
              <a:rPr lang="en-US" sz="2400" dirty="0"/>
              <a:t> Carlos III)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Who gets tested?  		</a:t>
            </a:r>
            <a:r>
              <a:rPr lang="en-US" sz="2400" dirty="0"/>
              <a:t>(New York City Department of Health)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Who gets hospitalized? 	</a:t>
            </a:r>
            <a:r>
              <a:rPr lang="en-US" sz="2400" dirty="0"/>
              <a:t>(New York City Department of Health)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Who dies? 			</a:t>
            </a:r>
            <a:r>
              <a:rPr lang="en-US" sz="2400" dirty="0"/>
              <a:t>(New York City Department of Health)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16246-2769-410E-A7D3-66E8F54C4B8F}"/>
              </a:ext>
            </a:extLst>
          </p:cNvPr>
          <p:cNvSpPr txBox="1"/>
          <p:nvPr/>
        </p:nvSpPr>
        <p:spPr>
          <a:xfrm>
            <a:off x="1446508" y="340963"/>
            <a:ext cx="9298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Different outcomes from infection to death indicate the extent of vulnerability of different demographics</a:t>
            </a:r>
          </a:p>
        </p:txBody>
      </p:sp>
    </p:spTree>
    <p:extLst>
      <p:ext uri="{BB962C8B-B14F-4D97-AF65-F5344CB8AC3E}">
        <p14:creationId xmlns:p14="http://schemas.microsoft.com/office/powerpoint/2010/main" val="161277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319A24-4DB9-4B0B-AC61-8DF3CDC7B178}"/>
              </a:ext>
            </a:extLst>
          </p:cNvPr>
          <p:cNvSpPr txBox="1"/>
          <p:nvPr/>
        </p:nvSpPr>
        <p:spPr>
          <a:xfrm>
            <a:off x="867906" y="6013342"/>
            <a:ext cx="10306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s-ES" dirty="0">
                <a:hlinkClick r:id="rId2"/>
              </a:rPr>
              <a:t>Estudio ENE-COVID19: Primera Ronda Estudio Nacional de </a:t>
            </a:r>
            <a:r>
              <a:rPr lang="es-ES" dirty="0" err="1">
                <a:hlinkClick r:id="rId2"/>
              </a:rPr>
              <a:t>Sero</a:t>
            </a:r>
            <a:r>
              <a:rPr lang="es-ES" dirty="0">
                <a:hlinkClick r:id="rId2"/>
              </a:rPr>
              <a:t>- </a:t>
            </a:r>
            <a:r>
              <a:rPr lang="es-ES" dirty="0" err="1">
                <a:hlinkClick r:id="rId2"/>
              </a:rPr>
              <a:t>epidemología</a:t>
            </a:r>
            <a:r>
              <a:rPr lang="es-ES" dirty="0">
                <a:hlinkClick r:id="rId2"/>
              </a:rPr>
              <a:t> de la </a:t>
            </a:r>
            <a:r>
              <a:rPr lang="es-ES" dirty="0" err="1">
                <a:hlinkClick r:id="rId2"/>
              </a:rPr>
              <a:t>Infection</a:t>
            </a:r>
            <a:r>
              <a:rPr lang="es-ES" dirty="0">
                <a:hlinkClick r:id="rId2"/>
              </a:rPr>
              <a:t> por SARS-COV-2 en España, Informe Preliminar 13 de Mayo de 2020</a:t>
            </a:r>
            <a:r>
              <a:rPr lang="es-ES" dirty="0"/>
              <a:t>.</a:t>
            </a:r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FA1F33D-8F6F-45BD-A6B9-18919DE533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32" y="198327"/>
            <a:ext cx="8391920" cy="578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9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CEDF71-D3A8-4A55-A95F-CB29D42C1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86" y="387178"/>
            <a:ext cx="9934962" cy="5618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423A5B-FCE0-4397-9470-0BBCFAB23CE0}"/>
              </a:ext>
            </a:extLst>
          </p:cNvPr>
          <p:cNvSpPr txBox="1"/>
          <p:nvPr/>
        </p:nvSpPr>
        <p:spPr>
          <a:xfrm>
            <a:off x="1008486" y="6286156"/>
            <a:ext cx="1007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New York City Department of Health (</a:t>
            </a:r>
            <a:r>
              <a:rPr lang="en-US" dirty="0">
                <a:hlinkClick r:id="rId3"/>
              </a:rPr>
              <a:t>https://www1.nyc.gov/site/doh/covid/covid-19-data.page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413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423A5B-FCE0-4397-9470-0BBCFAB23CE0}"/>
              </a:ext>
            </a:extLst>
          </p:cNvPr>
          <p:cNvSpPr txBox="1"/>
          <p:nvPr/>
        </p:nvSpPr>
        <p:spPr>
          <a:xfrm>
            <a:off x="748083" y="6005352"/>
            <a:ext cx="1069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New York City Department of Health </a:t>
            </a:r>
          </a:p>
          <a:p>
            <a:r>
              <a:rPr lang="en-US" dirty="0"/>
              <a:t>(</a:t>
            </a:r>
            <a:r>
              <a:rPr lang="en-US" dirty="0">
                <a:hlinkClick r:id="rId2"/>
              </a:rPr>
              <a:t>https://www1.nyc.gov/assets/doh/downloads/pdf/imm/covid-19-daily-data-summary-deaths-05132020-1.pdf</a:t>
            </a:r>
            <a:r>
              <a:rPr lang="en-US" dirty="0"/>
              <a:t>)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27297FB-AFA5-4E07-99AB-181B449A9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024" y="390758"/>
            <a:ext cx="9340947" cy="561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4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423A5B-FCE0-4397-9470-0BBCFAB23CE0}"/>
              </a:ext>
            </a:extLst>
          </p:cNvPr>
          <p:cNvSpPr txBox="1"/>
          <p:nvPr/>
        </p:nvSpPr>
        <p:spPr>
          <a:xfrm>
            <a:off x="748083" y="6005352"/>
            <a:ext cx="10695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it-IT" dirty="0"/>
              <a:t>Newman D, Levine E, Kishore SP (2019). «</a:t>
            </a:r>
            <a:r>
              <a:rPr lang="en-US" dirty="0"/>
              <a:t>Prevalence of multiple chronic conditions in New York State, 2011–2016,” </a:t>
            </a:r>
            <a:r>
              <a:rPr lang="en-US" dirty="0" err="1"/>
              <a:t>PLoS</a:t>
            </a:r>
            <a:r>
              <a:rPr lang="en-US" dirty="0"/>
              <a:t> ONE 14(2).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73797F-7E33-45C9-9199-136E5F3BA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00" y="478303"/>
            <a:ext cx="9954700" cy="531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9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3377</TotalTime>
  <Words>382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Characteristics of COVID-19 morbidity and mortality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Projections for confirmed coronavirus cases in the U.S.</dc:title>
  <dc:creator>Gjerstad, Steven</dc:creator>
  <cp:lastModifiedBy>Gjerstad, Steven</cp:lastModifiedBy>
  <cp:revision>80</cp:revision>
  <dcterms:created xsi:type="dcterms:W3CDTF">2020-04-07T06:01:40Z</dcterms:created>
  <dcterms:modified xsi:type="dcterms:W3CDTF">2020-05-19T20:32:45Z</dcterms:modified>
</cp:coreProperties>
</file>