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21"/>
  </p:notesMasterIdLst>
  <p:sldIdLst>
    <p:sldId id="263" r:id="rId2"/>
    <p:sldId id="271" r:id="rId3"/>
    <p:sldId id="274" r:id="rId4"/>
    <p:sldId id="258" r:id="rId5"/>
    <p:sldId id="272" r:id="rId6"/>
    <p:sldId id="280" r:id="rId7"/>
    <p:sldId id="269" r:id="rId8"/>
    <p:sldId id="279" r:id="rId9"/>
    <p:sldId id="283" r:id="rId10"/>
    <p:sldId id="270" r:id="rId11"/>
    <p:sldId id="275" r:id="rId12"/>
    <p:sldId id="286" r:id="rId13"/>
    <p:sldId id="287" r:id="rId14"/>
    <p:sldId id="276" r:id="rId15"/>
    <p:sldId id="285" r:id="rId16"/>
    <p:sldId id="288" r:id="rId17"/>
    <p:sldId id="262" r:id="rId18"/>
    <p:sldId id="273"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8724"/>
  </p:normalViewPr>
  <p:slideViewPr>
    <p:cSldViewPr snapToGrid="0">
      <p:cViewPr varScale="1">
        <p:scale>
          <a:sx n="93" d="100"/>
          <a:sy n="93" d="100"/>
        </p:scale>
        <p:origin x="216" y="4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CE382-274D-44D1-8592-932E38D79B04}" type="datetimeFigureOut">
              <a:rPr lang="en-US" smtClean="0"/>
              <a:t>3/12/20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B5217-FDE5-42FC-9997-7C59B23B48BA}" type="slidenum">
              <a:rPr lang="en-US" smtClean="0"/>
              <a:t>‹#›</a:t>
            </a:fld>
            <a:endParaRPr lang="en-US"/>
          </a:p>
        </p:txBody>
      </p:sp>
    </p:spTree>
    <p:extLst>
      <p:ext uri="{BB962C8B-B14F-4D97-AF65-F5344CB8AC3E}">
        <p14:creationId xmlns:p14="http://schemas.microsoft.com/office/powerpoint/2010/main" val="141777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B5217-FDE5-42FC-9997-7C59B23B48BA}" type="slidenum">
              <a:rPr lang="en-US" smtClean="0"/>
              <a:t>10</a:t>
            </a:fld>
            <a:endParaRPr lang="en-US"/>
          </a:p>
        </p:txBody>
      </p:sp>
    </p:spTree>
    <p:extLst>
      <p:ext uri="{BB962C8B-B14F-4D97-AF65-F5344CB8AC3E}">
        <p14:creationId xmlns:p14="http://schemas.microsoft.com/office/powerpoint/2010/main" val="83444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B5217-FDE5-42FC-9997-7C59B23B48BA}" type="slidenum">
              <a:rPr lang="en-US" smtClean="0"/>
              <a:t>11</a:t>
            </a:fld>
            <a:endParaRPr lang="en-US"/>
          </a:p>
        </p:txBody>
      </p:sp>
    </p:spTree>
    <p:extLst>
      <p:ext uri="{BB962C8B-B14F-4D97-AF65-F5344CB8AC3E}">
        <p14:creationId xmlns:p14="http://schemas.microsoft.com/office/powerpoint/2010/main" val="396785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Baskerville" charset="0"/>
              </a:defRPr>
            </a:lvl1pPr>
          </a:lstStyle>
          <a:p>
            <a:r>
              <a:rPr lang="en-US" dirty="0"/>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519ACA78-4FE2-4BF4-A2ED-7C2295BAE88C}" type="datetimeFigureOut">
              <a:rPr lang="en-US" smtClean="0"/>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7065309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46881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31287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latin typeface="Baskerville" charset="0"/>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latin typeface="Baskerville" charset="0"/>
              </a:rPr>
              <a:t>”</a:t>
            </a:r>
          </a:p>
        </p:txBody>
      </p:sp>
    </p:spTree>
    <p:extLst>
      <p:ext uri="{BB962C8B-B14F-4D97-AF65-F5344CB8AC3E}">
        <p14:creationId xmlns:p14="http://schemas.microsoft.com/office/powerpoint/2010/main" val="148983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5585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9ACA78-4FE2-4BF4-A2ED-7C2295BAE88C}" type="datetimeFigureOut">
              <a:rPr lang="en-US" smtClean="0"/>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35634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9ACA78-4FE2-4BF4-A2ED-7C2295BAE88C}" type="datetimeFigureOut">
              <a:rPr lang="en-US" smtClean="0"/>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92953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ACA78-4FE2-4BF4-A2ED-7C2295BAE88C}"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577200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ACA78-4FE2-4BF4-A2ED-7C2295BAE88C}"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82686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ACA78-4FE2-4BF4-A2ED-7C2295BAE88C}"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202170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Baskerville" charset="0"/>
              </a:defRPr>
            </a:lvl1pPr>
          </a:lstStyle>
          <a:p>
            <a:r>
              <a:rPr lang="en-US" dirty="0"/>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19ACA78-4FE2-4BF4-A2ED-7C2295BAE88C}"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31674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9ACA78-4FE2-4BF4-A2ED-7C2295BAE88C}"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7631914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9ACA78-4FE2-4BF4-A2ED-7C2295BAE88C}" type="datetimeFigureOut">
              <a:rPr lang="en-US" smtClean="0"/>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389774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9ACA78-4FE2-4BF4-A2ED-7C2295BAE88C}" type="datetimeFigureOut">
              <a:rPr lang="en-US" smtClean="0"/>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1167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ACA78-4FE2-4BF4-A2ED-7C2295BAE88C}" type="datetimeFigureOut">
              <a:rPr lang="en-US" smtClean="0"/>
              <a:t>3/12/20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58409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20986269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35225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Baskerville" charset="0"/>
              </a:defRPr>
            </a:lvl1pPr>
          </a:lstStyle>
          <a:p>
            <a:fld id="{519ACA78-4FE2-4BF4-A2ED-7C2295BAE88C}" type="datetimeFigureOut">
              <a:rPr lang="en-US" smtClean="0"/>
              <a:pPr/>
              <a:t>3/12/20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Baskerville"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Baskerville" charset="0"/>
              </a:defRPr>
            </a:lvl1pPr>
          </a:lstStyle>
          <a:p>
            <a:fld id="{BF078474-2672-4E03-8075-E1C1F4A73E07}" type="slidenum">
              <a:rPr lang="en-US" smtClean="0"/>
              <a:pPr/>
              <a:t>‹#›</a:t>
            </a:fld>
            <a:endParaRPr lang="en-US" dirty="0"/>
          </a:p>
        </p:txBody>
      </p:sp>
    </p:spTree>
    <p:extLst>
      <p:ext uri="{BB962C8B-B14F-4D97-AF65-F5344CB8AC3E}">
        <p14:creationId xmlns:p14="http://schemas.microsoft.com/office/powerpoint/2010/main" val="1382096130"/>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Baskerville"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apman.edu/irb" TargetMode="External"/><Relationship Id="rId2" Type="http://schemas.openxmlformats.org/officeDocument/2006/relationships/hyperlink" Target="https://www.chapman.edu/research/_files/_files-sponsored/irb-files/cu-irb-research-determination-form.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33E9B-CE5B-724F-9423-E11CD72568CD}"/>
              </a:ext>
            </a:extLst>
          </p:cNvPr>
          <p:cNvSpPr>
            <a:spLocks noGrp="1"/>
          </p:cNvSpPr>
          <p:nvPr>
            <p:ph type="ctrTitle"/>
          </p:nvPr>
        </p:nvSpPr>
        <p:spPr>
          <a:xfrm>
            <a:off x="1010653" y="918723"/>
            <a:ext cx="9653336" cy="1648014"/>
          </a:xfrm>
        </p:spPr>
        <p:txBody>
          <a:bodyPr>
            <a:normAutofit/>
          </a:bodyPr>
          <a:lstStyle/>
          <a:p>
            <a:r>
              <a:rPr lang="en-US" sz="6600" b="1" dirty="0">
                <a:solidFill>
                  <a:schemeClr val="bg1"/>
                </a:solidFill>
              </a:rPr>
              <a:t>Grant Proposal Workshop</a:t>
            </a:r>
          </a:p>
        </p:txBody>
      </p:sp>
      <p:sp>
        <p:nvSpPr>
          <p:cNvPr id="5" name="Subtitle 4">
            <a:extLst>
              <a:ext uri="{FF2B5EF4-FFF2-40B4-BE49-F238E27FC236}">
                <a16:creationId xmlns:a16="http://schemas.microsoft.com/office/drawing/2014/main" id="{54458B6B-D27F-954A-A40B-D9E89193FBCD}"/>
              </a:ext>
            </a:extLst>
          </p:cNvPr>
          <p:cNvSpPr>
            <a:spLocks noGrp="1"/>
          </p:cNvSpPr>
          <p:nvPr>
            <p:ph type="subTitle" idx="1"/>
          </p:nvPr>
        </p:nvSpPr>
        <p:spPr>
          <a:xfrm>
            <a:off x="1519989" y="2763933"/>
            <a:ext cx="9144000" cy="1737729"/>
          </a:xfrm>
        </p:spPr>
        <p:txBody>
          <a:bodyPr/>
          <a:lstStyle/>
          <a:p>
            <a:pPr algn="ctr"/>
            <a:r>
              <a:rPr lang="en-US" b="1" dirty="0">
                <a:solidFill>
                  <a:schemeClr val="bg1"/>
                </a:solidFill>
              </a:rPr>
              <a:t>Dr. Julye Bidmead, Director</a:t>
            </a:r>
          </a:p>
          <a:p>
            <a:pPr algn="ctr"/>
            <a:r>
              <a:rPr lang="en-US" b="1" dirty="0">
                <a:solidFill>
                  <a:schemeClr val="bg1"/>
                </a:solidFill>
              </a:rPr>
              <a:t>Center for Undergraduate Excellence</a:t>
            </a:r>
          </a:p>
          <a:p>
            <a:endParaRPr lang="en-US" dirty="0"/>
          </a:p>
        </p:txBody>
      </p:sp>
    </p:spTree>
    <p:extLst>
      <p:ext uri="{BB962C8B-B14F-4D97-AF65-F5344CB8AC3E}">
        <p14:creationId xmlns:p14="http://schemas.microsoft.com/office/powerpoint/2010/main" val="93254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07" y="720970"/>
            <a:ext cx="10723359" cy="5001913"/>
          </a:xfrm>
          <a:solidFill>
            <a:schemeClr val="tx1"/>
          </a:solidFill>
        </p:spPr>
        <p:txBody>
          <a:bodyPr>
            <a:normAutofit lnSpcReduction="10000"/>
          </a:bodyPr>
          <a:lstStyle/>
          <a:p>
            <a:pPr marL="0" indent="0" algn="ctr">
              <a:buNone/>
            </a:pPr>
            <a:endParaRPr lang="en-US" sz="4800" b="1" dirty="0">
              <a:solidFill>
                <a:srgbClr val="C00000"/>
              </a:solidFill>
            </a:endParaRPr>
          </a:p>
          <a:p>
            <a:pPr marL="0" indent="0" algn="ctr">
              <a:buNone/>
            </a:pPr>
            <a:endParaRPr lang="en-US" sz="4800" b="1" dirty="0">
              <a:solidFill>
                <a:srgbClr val="C00000"/>
              </a:solidFill>
            </a:endParaRPr>
          </a:p>
          <a:p>
            <a:r>
              <a:rPr lang="en-US" sz="3600" dirty="0">
                <a:solidFill>
                  <a:schemeClr val="bg1"/>
                </a:solidFill>
              </a:rPr>
              <a:t>Introduction / Objectives</a:t>
            </a:r>
            <a:endParaRPr lang="en-US" sz="3600" dirty="0">
              <a:solidFill>
                <a:schemeClr val="bg2"/>
              </a:solidFill>
            </a:endParaRPr>
          </a:p>
          <a:p>
            <a:pPr lvl="1"/>
            <a:r>
              <a:rPr lang="en-US" sz="2800" dirty="0">
                <a:solidFill>
                  <a:schemeClr val="bg1"/>
                </a:solidFill>
              </a:rPr>
              <a:t>What / Why</a:t>
            </a:r>
          </a:p>
          <a:p>
            <a:r>
              <a:rPr lang="en-US" sz="4000" dirty="0">
                <a:solidFill>
                  <a:schemeClr val="bg1"/>
                </a:solidFill>
              </a:rPr>
              <a:t>Literature Review</a:t>
            </a:r>
          </a:p>
          <a:p>
            <a:pPr lvl="1"/>
            <a:r>
              <a:rPr lang="en-US" sz="2800" dirty="0">
                <a:solidFill>
                  <a:schemeClr val="bg1"/>
                </a:solidFill>
              </a:rPr>
              <a:t>How does your project relate to existing research on the topic?</a:t>
            </a:r>
            <a:r>
              <a:rPr lang="en-US" sz="3200" dirty="0">
                <a:solidFill>
                  <a:schemeClr val="bg1"/>
                </a:solidFill>
              </a:rPr>
              <a:t> </a:t>
            </a:r>
            <a:endParaRPr lang="en-US" sz="3600" dirty="0">
              <a:solidFill>
                <a:schemeClr val="bg1"/>
              </a:solidFill>
            </a:endParaRPr>
          </a:p>
          <a:p>
            <a:r>
              <a:rPr lang="en-US" sz="3600" dirty="0">
                <a:solidFill>
                  <a:schemeClr val="bg1"/>
                </a:solidFill>
              </a:rPr>
              <a:t>Methodology</a:t>
            </a:r>
          </a:p>
          <a:p>
            <a:pPr lvl="1"/>
            <a:r>
              <a:rPr lang="en-US" sz="3000" dirty="0">
                <a:solidFill>
                  <a:schemeClr val="bg1"/>
                </a:solidFill>
              </a:rPr>
              <a:t>How? </a:t>
            </a:r>
          </a:p>
          <a:p>
            <a:pPr lvl="1"/>
            <a:r>
              <a:rPr lang="en-US" sz="2800" dirty="0">
                <a:solidFill>
                  <a:schemeClr val="bg1"/>
                </a:solidFill>
              </a:rPr>
              <a:t>Give specifics here</a:t>
            </a:r>
            <a:endParaRPr lang="en-US" sz="2200" dirty="0">
              <a:solidFill>
                <a:schemeClr val="bg1"/>
              </a:solidFill>
            </a:endParaRPr>
          </a:p>
          <a:p>
            <a:endParaRPr lang="en-US" sz="3600" b="1" dirty="0">
              <a:solidFill>
                <a:schemeClr val="bg1"/>
              </a:solidFill>
            </a:endParaRPr>
          </a:p>
        </p:txBody>
      </p:sp>
      <p:sp>
        <p:nvSpPr>
          <p:cNvPr id="4" name="Title 1">
            <a:extLst>
              <a:ext uri="{FF2B5EF4-FFF2-40B4-BE49-F238E27FC236}">
                <a16:creationId xmlns:a16="http://schemas.microsoft.com/office/drawing/2014/main" id="{C56986C7-CBE7-9441-A6D9-29B591663B5D}"/>
              </a:ext>
            </a:extLst>
          </p:cNvPr>
          <p:cNvSpPr>
            <a:spLocks noGrp="1"/>
          </p:cNvSpPr>
          <p:nvPr>
            <p:ph type="title"/>
          </p:nvPr>
        </p:nvSpPr>
        <p:spPr>
          <a:xfrm>
            <a:off x="791307" y="365125"/>
            <a:ext cx="10562493" cy="1542503"/>
          </a:xfrm>
        </p:spPr>
        <p:txBody>
          <a:bodyPr>
            <a:normAutofit/>
          </a:bodyPr>
          <a:lstStyle/>
          <a:p>
            <a:r>
              <a:rPr lang="en-US" b="1" dirty="0">
                <a:solidFill>
                  <a:schemeClr val="bg1"/>
                </a:solidFill>
              </a:rPr>
              <a:t>General: Suggested Format</a:t>
            </a:r>
          </a:p>
        </p:txBody>
      </p:sp>
    </p:spTree>
    <p:extLst>
      <p:ext uri="{BB962C8B-B14F-4D97-AF65-F5344CB8AC3E}">
        <p14:creationId xmlns:p14="http://schemas.microsoft.com/office/powerpoint/2010/main" val="188444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833" y="1136376"/>
            <a:ext cx="10562494" cy="4649569"/>
          </a:xfrm>
          <a:solidFill>
            <a:schemeClr val="tx1"/>
          </a:solidFill>
        </p:spPr>
        <p:txBody>
          <a:bodyPr>
            <a:normAutofit/>
          </a:bodyPr>
          <a:lstStyle/>
          <a:p>
            <a:pPr marL="0" indent="0">
              <a:buNone/>
            </a:pPr>
            <a:endParaRPr lang="en-US" sz="3600" b="1" dirty="0">
              <a:solidFill>
                <a:schemeClr val="bg1"/>
              </a:solidFill>
            </a:endParaRPr>
          </a:p>
          <a:p>
            <a:r>
              <a:rPr lang="en-US" sz="3600" dirty="0">
                <a:solidFill>
                  <a:schemeClr val="bg1"/>
                </a:solidFill>
              </a:rPr>
              <a:t>Expected Outcomes:</a:t>
            </a:r>
          </a:p>
          <a:p>
            <a:pPr lvl="1"/>
            <a:r>
              <a:rPr lang="en-US" sz="3200" dirty="0">
                <a:solidFill>
                  <a:schemeClr val="bg1"/>
                </a:solidFill>
              </a:rPr>
              <a:t>What do you expect your research/creative activity to show?</a:t>
            </a:r>
          </a:p>
          <a:p>
            <a:r>
              <a:rPr lang="en-US" sz="3600" dirty="0">
                <a:solidFill>
                  <a:schemeClr val="bg1"/>
                </a:solidFill>
              </a:rPr>
              <a:t>Schedule</a:t>
            </a:r>
          </a:p>
          <a:p>
            <a:pPr lvl="1"/>
            <a:r>
              <a:rPr lang="en-US" sz="3200" dirty="0">
                <a:solidFill>
                  <a:schemeClr val="bg1"/>
                </a:solidFill>
              </a:rPr>
              <a:t>How and when you will complete your research/creative activity?</a:t>
            </a:r>
          </a:p>
          <a:p>
            <a:pPr marL="457200" lvl="1" indent="0">
              <a:buNone/>
            </a:pPr>
            <a:endParaRPr lang="en-US" sz="3200" b="1" dirty="0">
              <a:solidFill>
                <a:schemeClr val="bg1"/>
              </a:solidFill>
            </a:endParaRPr>
          </a:p>
          <a:p>
            <a:pPr lvl="1"/>
            <a:endParaRPr lang="en-US" sz="3200" b="1" dirty="0">
              <a:solidFill>
                <a:schemeClr val="bg1"/>
              </a:solidFill>
            </a:endParaRPr>
          </a:p>
          <a:p>
            <a:endParaRPr lang="en-US" sz="3600" b="1" dirty="0">
              <a:solidFill>
                <a:schemeClr val="bg1"/>
              </a:solidFill>
            </a:endParaRPr>
          </a:p>
        </p:txBody>
      </p:sp>
      <p:sp>
        <p:nvSpPr>
          <p:cNvPr id="5" name="Title 1">
            <a:extLst>
              <a:ext uri="{FF2B5EF4-FFF2-40B4-BE49-F238E27FC236}">
                <a16:creationId xmlns:a16="http://schemas.microsoft.com/office/drawing/2014/main" id="{39110E37-EEF3-0F49-9EB4-3BA2725E101E}"/>
              </a:ext>
            </a:extLst>
          </p:cNvPr>
          <p:cNvSpPr>
            <a:spLocks noGrp="1"/>
          </p:cNvSpPr>
          <p:nvPr>
            <p:ph type="title"/>
          </p:nvPr>
        </p:nvSpPr>
        <p:spPr>
          <a:xfrm>
            <a:off x="791307" y="365125"/>
            <a:ext cx="10562493" cy="1542503"/>
          </a:xfrm>
        </p:spPr>
        <p:txBody>
          <a:bodyPr>
            <a:normAutofit/>
          </a:bodyPr>
          <a:lstStyle/>
          <a:p>
            <a:r>
              <a:rPr lang="en-US" b="1" dirty="0">
                <a:solidFill>
                  <a:schemeClr val="bg1"/>
                </a:solidFill>
              </a:rPr>
              <a:t>General: Suggested Format</a:t>
            </a:r>
          </a:p>
        </p:txBody>
      </p:sp>
    </p:spTree>
    <p:extLst>
      <p:ext uri="{BB962C8B-B14F-4D97-AF65-F5344CB8AC3E}">
        <p14:creationId xmlns:p14="http://schemas.microsoft.com/office/powerpoint/2010/main" val="381070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D7D33-3E5D-D74B-A74C-84C8196F3989}"/>
              </a:ext>
            </a:extLst>
          </p:cNvPr>
          <p:cNvSpPr>
            <a:spLocks noGrp="1"/>
          </p:cNvSpPr>
          <p:nvPr>
            <p:ph idx="1"/>
          </p:nvPr>
        </p:nvSpPr>
        <p:spPr>
          <a:xfrm>
            <a:off x="1083733" y="1825625"/>
            <a:ext cx="10270067" cy="3626908"/>
          </a:xfrm>
        </p:spPr>
        <p:txBody>
          <a:bodyPr/>
          <a:lstStyle/>
          <a:p>
            <a:endParaRPr lang="en-US" dirty="0">
              <a:solidFill>
                <a:schemeClr val="bg1"/>
              </a:solidFill>
            </a:endParaRPr>
          </a:p>
          <a:p>
            <a:r>
              <a:rPr lang="en-US" sz="3600" dirty="0">
                <a:solidFill>
                  <a:schemeClr val="bg1"/>
                </a:solidFill>
              </a:rPr>
              <a:t>What is your research/scholarly question?</a:t>
            </a:r>
          </a:p>
          <a:p>
            <a:r>
              <a:rPr lang="en-US" sz="3600" dirty="0">
                <a:solidFill>
                  <a:schemeClr val="bg1"/>
                </a:solidFill>
              </a:rPr>
              <a:t>How will you do it?</a:t>
            </a:r>
          </a:p>
        </p:txBody>
      </p:sp>
      <p:sp>
        <p:nvSpPr>
          <p:cNvPr id="4" name="Title 1">
            <a:extLst>
              <a:ext uri="{FF2B5EF4-FFF2-40B4-BE49-F238E27FC236}">
                <a16:creationId xmlns:a16="http://schemas.microsoft.com/office/drawing/2014/main" id="{9E604AC1-B8B9-DF4F-9429-915F087C8F9F}"/>
              </a:ext>
            </a:extLst>
          </p:cNvPr>
          <p:cNvSpPr>
            <a:spLocks noGrp="1"/>
          </p:cNvSpPr>
          <p:nvPr>
            <p:ph type="title"/>
          </p:nvPr>
        </p:nvSpPr>
        <p:spPr>
          <a:xfrm>
            <a:off x="791307" y="365125"/>
            <a:ext cx="10562493" cy="1542503"/>
          </a:xfrm>
        </p:spPr>
        <p:txBody>
          <a:bodyPr>
            <a:normAutofit/>
          </a:bodyPr>
          <a:lstStyle/>
          <a:p>
            <a:r>
              <a:rPr lang="en-US" b="1" dirty="0">
                <a:solidFill>
                  <a:schemeClr val="bg1"/>
                </a:solidFill>
              </a:rPr>
              <a:t>General: Must include!</a:t>
            </a:r>
          </a:p>
        </p:txBody>
      </p:sp>
    </p:spTree>
    <p:extLst>
      <p:ext uri="{BB962C8B-B14F-4D97-AF65-F5344CB8AC3E}">
        <p14:creationId xmlns:p14="http://schemas.microsoft.com/office/powerpoint/2010/main" val="35480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F07D-0965-ED4A-BE6C-EAB6ACBA7C75}"/>
              </a:ext>
            </a:extLst>
          </p:cNvPr>
          <p:cNvSpPr>
            <a:spLocks noGrp="1"/>
          </p:cNvSpPr>
          <p:nvPr>
            <p:ph type="title"/>
          </p:nvPr>
        </p:nvSpPr>
        <p:spPr>
          <a:xfrm>
            <a:off x="838200" y="568325"/>
            <a:ext cx="10515600" cy="1325563"/>
          </a:xfrm>
        </p:spPr>
        <p:txBody>
          <a:bodyPr>
            <a:noAutofit/>
          </a:bodyPr>
          <a:lstStyle/>
          <a:p>
            <a:r>
              <a:rPr lang="en-US" sz="3200" b="1" dirty="0">
                <a:solidFill>
                  <a:schemeClr val="bg1"/>
                </a:solidFill>
              </a:rPr>
              <a:t>How do I know if I need IRB Approval? </a:t>
            </a:r>
            <a:br>
              <a:rPr lang="en-US" sz="3200" b="1" dirty="0">
                <a:solidFill>
                  <a:schemeClr val="bg1"/>
                </a:solidFill>
              </a:rPr>
            </a:br>
            <a:r>
              <a:rPr lang="en-US" sz="3200" dirty="0">
                <a:solidFill>
                  <a:schemeClr val="bg1"/>
                </a:solidFill>
              </a:rPr>
              <a:t>(</a:t>
            </a:r>
            <a:r>
              <a:rPr lang="en-US" sz="2400" dirty="0">
                <a:solidFill>
                  <a:schemeClr val="bg1"/>
                </a:solidFill>
              </a:rPr>
              <a:t>Institutional Review Board)</a:t>
            </a:r>
            <a:endParaRPr lang="en-US" sz="3200" dirty="0">
              <a:solidFill>
                <a:schemeClr val="bg1"/>
              </a:solidFill>
            </a:endParaRPr>
          </a:p>
        </p:txBody>
      </p:sp>
      <p:sp>
        <p:nvSpPr>
          <p:cNvPr id="3" name="Content Placeholder 2">
            <a:extLst>
              <a:ext uri="{FF2B5EF4-FFF2-40B4-BE49-F238E27FC236}">
                <a16:creationId xmlns:a16="http://schemas.microsoft.com/office/drawing/2014/main" id="{754F56B4-CE06-6F46-8083-CBB1C38A7EAE}"/>
              </a:ext>
            </a:extLst>
          </p:cNvPr>
          <p:cNvSpPr>
            <a:spLocks noGrp="1"/>
          </p:cNvSpPr>
          <p:nvPr>
            <p:ph idx="1"/>
          </p:nvPr>
        </p:nvSpPr>
        <p:spPr>
          <a:xfrm>
            <a:off x="838200" y="1938337"/>
            <a:ext cx="10233800" cy="3920596"/>
          </a:xfrm>
        </p:spPr>
        <p:txBody>
          <a:bodyPr>
            <a:normAutofit/>
          </a:bodyPr>
          <a:lstStyle/>
          <a:p>
            <a:r>
              <a:rPr lang="en-US" dirty="0">
                <a:solidFill>
                  <a:schemeClr val="bg1"/>
                </a:solidFill>
              </a:rPr>
              <a:t>hazardous materials? </a:t>
            </a:r>
          </a:p>
          <a:p>
            <a:r>
              <a:rPr lang="en-US" dirty="0">
                <a:solidFill>
                  <a:schemeClr val="bg1"/>
                </a:solidFill>
              </a:rPr>
              <a:t>human or animal subjects?</a:t>
            </a:r>
          </a:p>
          <a:p>
            <a:r>
              <a:rPr lang="en-US" dirty="0">
                <a:solidFill>
                  <a:schemeClr val="bg1"/>
                </a:solidFill>
              </a:rPr>
              <a:t>Not sure:</a:t>
            </a:r>
          </a:p>
          <a:p>
            <a:pPr lvl="1"/>
            <a:r>
              <a:rPr lang="en-US" sz="2000" dirty="0">
                <a:solidFill>
                  <a:schemeClr val="bg1"/>
                </a:solidFill>
              </a:rPr>
              <a:t>Work with your faculty mentor to ensure that the project has approvals necessary</a:t>
            </a:r>
          </a:p>
          <a:p>
            <a:pPr lvl="1"/>
            <a:r>
              <a:rPr lang="en-US" dirty="0">
                <a:solidFill>
                  <a:schemeClr val="bg1"/>
                </a:solidFill>
              </a:rPr>
              <a:t>See  </a:t>
            </a:r>
            <a:r>
              <a:rPr lang="en-US" dirty="0">
                <a:solidFill>
                  <a:schemeClr val="bg1"/>
                </a:solidFill>
                <a:hlinkClick r:id="rId2"/>
              </a:rPr>
              <a:t>https://www.chapman.edu/research/_files/_files-sponsored/irb-files/cu-irb-research-determination-form.pdf</a:t>
            </a:r>
            <a:endParaRPr lang="en-US" dirty="0">
              <a:solidFill>
                <a:schemeClr val="bg1"/>
              </a:solidFill>
            </a:endParaRPr>
          </a:p>
          <a:p>
            <a:pPr lvl="1"/>
            <a:r>
              <a:rPr lang="en-US" sz="2000" dirty="0">
                <a:solidFill>
                  <a:schemeClr val="bg1"/>
                </a:solidFill>
                <a:hlinkClick r:id="rId3">
                  <a:extLst>
                    <a:ext uri="{A12FA001-AC4F-418D-AE19-62706E023703}">
                      <ahyp:hlinkClr xmlns:ahyp="http://schemas.microsoft.com/office/drawing/2018/hyperlinkcolor" val="tx"/>
                    </a:ext>
                  </a:extLst>
                </a:hlinkClick>
              </a:rPr>
              <a:t>www.chapman.edu/irb</a:t>
            </a:r>
            <a:endParaRPr lang="en-US" sz="2800" dirty="0">
              <a:solidFill>
                <a:schemeClr val="bg1"/>
              </a:solidFill>
            </a:endParaRPr>
          </a:p>
        </p:txBody>
      </p:sp>
    </p:spTree>
    <p:extLst>
      <p:ext uri="{BB962C8B-B14F-4D97-AF65-F5344CB8AC3E}">
        <p14:creationId xmlns:p14="http://schemas.microsoft.com/office/powerpoint/2010/main" val="56200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67F81-4865-DC45-96BD-9E8C1316C991}"/>
              </a:ext>
            </a:extLst>
          </p:cNvPr>
          <p:cNvSpPr>
            <a:spLocks noGrp="1"/>
          </p:cNvSpPr>
          <p:nvPr>
            <p:ph idx="1"/>
          </p:nvPr>
        </p:nvSpPr>
        <p:spPr>
          <a:xfrm>
            <a:off x="808892" y="1498498"/>
            <a:ext cx="10574215" cy="3861004"/>
          </a:xfrm>
        </p:spPr>
        <p:txBody>
          <a:bodyPr>
            <a:normAutofit fontScale="92500" lnSpcReduction="10000"/>
          </a:bodyPr>
          <a:lstStyle/>
          <a:p>
            <a:r>
              <a:rPr lang="en-US" sz="3200" dirty="0">
                <a:solidFill>
                  <a:schemeClr val="bg1"/>
                </a:solidFill>
              </a:rPr>
              <a:t>3 pages maximum </a:t>
            </a:r>
          </a:p>
          <a:p>
            <a:r>
              <a:rPr lang="en-US" sz="3200" dirty="0">
                <a:solidFill>
                  <a:schemeClr val="bg1"/>
                </a:solidFill>
              </a:rPr>
              <a:t>Letter of Support provided by the Faculty Mentor</a:t>
            </a:r>
          </a:p>
          <a:p>
            <a:r>
              <a:rPr lang="en-US" sz="3200" dirty="0">
                <a:solidFill>
                  <a:schemeClr val="bg1"/>
                </a:solidFill>
              </a:rPr>
              <a:t>Budget</a:t>
            </a:r>
          </a:p>
          <a:p>
            <a:r>
              <a:rPr lang="en-US" sz="3200" dirty="0">
                <a:solidFill>
                  <a:schemeClr val="bg1"/>
                </a:solidFill>
              </a:rPr>
              <a:t>Selection is based on the following criteria: </a:t>
            </a:r>
          </a:p>
          <a:p>
            <a:pPr lvl="1"/>
            <a:r>
              <a:rPr lang="en-US" sz="2800" dirty="0">
                <a:solidFill>
                  <a:schemeClr val="bg1"/>
                </a:solidFill>
              </a:rPr>
              <a:t>Coherence of the Project Description</a:t>
            </a:r>
          </a:p>
          <a:p>
            <a:pPr lvl="1"/>
            <a:r>
              <a:rPr lang="en-US" sz="2800" dirty="0">
                <a:solidFill>
                  <a:schemeClr val="bg1"/>
                </a:solidFill>
              </a:rPr>
              <a:t>Feasibility and Value of the Project</a:t>
            </a:r>
          </a:p>
          <a:p>
            <a:pPr lvl="1"/>
            <a:r>
              <a:rPr lang="en-US" sz="2800" dirty="0">
                <a:solidFill>
                  <a:schemeClr val="bg1"/>
                </a:solidFill>
              </a:rPr>
              <a:t>Academic, Intellectual, or Creative Rigor of the proposed work</a:t>
            </a:r>
          </a:p>
          <a:p>
            <a:pPr lvl="1"/>
            <a:r>
              <a:rPr lang="en-US" sz="2800" dirty="0">
                <a:solidFill>
                  <a:schemeClr val="bg1"/>
                </a:solidFill>
              </a:rPr>
              <a:t>Originality of or Innovation in the Project</a:t>
            </a:r>
          </a:p>
          <a:p>
            <a:pPr lvl="1"/>
            <a:r>
              <a:rPr lang="en-US" sz="2800" dirty="0">
                <a:solidFill>
                  <a:schemeClr val="bg1"/>
                </a:solidFill>
              </a:rPr>
              <a:t>Overall Excellence</a:t>
            </a:r>
          </a:p>
          <a:p>
            <a:endParaRPr lang="en-US" b="1" dirty="0">
              <a:solidFill>
                <a:schemeClr val="bg1"/>
              </a:solidFill>
            </a:endParaRPr>
          </a:p>
        </p:txBody>
      </p:sp>
      <p:sp>
        <p:nvSpPr>
          <p:cNvPr id="4" name="Title 1">
            <a:extLst>
              <a:ext uri="{FF2B5EF4-FFF2-40B4-BE49-F238E27FC236}">
                <a16:creationId xmlns:a16="http://schemas.microsoft.com/office/drawing/2014/main" id="{5C7D37AD-01E2-9842-AE4D-8C58A734180A}"/>
              </a:ext>
            </a:extLst>
          </p:cNvPr>
          <p:cNvSpPr>
            <a:spLocks noGrp="1"/>
          </p:cNvSpPr>
          <p:nvPr>
            <p:ph type="title"/>
          </p:nvPr>
        </p:nvSpPr>
        <p:spPr>
          <a:xfrm>
            <a:off x="720725" y="365125"/>
            <a:ext cx="10633075" cy="1111250"/>
          </a:xfrm>
        </p:spPr>
        <p:txBody>
          <a:bodyPr>
            <a:normAutofit/>
          </a:bodyPr>
          <a:lstStyle/>
          <a:p>
            <a:r>
              <a:rPr lang="en-US" b="1" dirty="0">
                <a:solidFill>
                  <a:schemeClr val="bg1"/>
                </a:solidFill>
              </a:rPr>
              <a:t>CUE: Required</a:t>
            </a:r>
          </a:p>
        </p:txBody>
      </p:sp>
    </p:spTree>
    <p:extLst>
      <p:ext uri="{BB962C8B-B14F-4D97-AF65-F5344CB8AC3E}">
        <p14:creationId xmlns:p14="http://schemas.microsoft.com/office/powerpoint/2010/main" val="87340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530E-F97D-6445-A6AC-BB689ACF3926}"/>
              </a:ext>
            </a:extLst>
          </p:cNvPr>
          <p:cNvSpPr>
            <a:spLocks noGrp="1"/>
          </p:cNvSpPr>
          <p:nvPr>
            <p:ph type="title"/>
          </p:nvPr>
        </p:nvSpPr>
        <p:spPr>
          <a:xfrm>
            <a:off x="838200" y="945931"/>
            <a:ext cx="10515600" cy="744757"/>
          </a:xfrm>
        </p:spPr>
        <p:txBody>
          <a:bodyPr>
            <a:normAutofit fontScale="90000"/>
          </a:bodyPr>
          <a:lstStyle/>
          <a:p>
            <a:br>
              <a:rPr lang="en-US" b="1" dirty="0">
                <a:solidFill>
                  <a:schemeClr val="bg1"/>
                </a:solidFill>
              </a:rPr>
            </a:br>
            <a:r>
              <a:rPr lang="en-US" b="1" dirty="0">
                <a:solidFill>
                  <a:schemeClr val="bg1"/>
                </a:solidFill>
              </a:rPr>
              <a:t>Budget </a:t>
            </a:r>
            <a:br>
              <a:rPr lang="en-US" b="1" dirty="0">
                <a:solidFill>
                  <a:schemeClr val="bg1"/>
                </a:solidFill>
              </a:rPr>
            </a:br>
            <a:endParaRPr lang="en-US" dirty="0"/>
          </a:p>
        </p:txBody>
      </p:sp>
      <p:sp>
        <p:nvSpPr>
          <p:cNvPr id="3" name="Content Placeholder 2">
            <a:extLst>
              <a:ext uri="{FF2B5EF4-FFF2-40B4-BE49-F238E27FC236}">
                <a16:creationId xmlns:a16="http://schemas.microsoft.com/office/drawing/2014/main" id="{F9787287-CA2F-DB4D-92EB-E2B3117C57C9}"/>
              </a:ext>
            </a:extLst>
          </p:cNvPr>
          <p:cNvSpPr>
            <a:spLocks noGrp="1"/>
          </p:cNvSpPr>
          <p:nvPr>
            <p:ph idx="1"/>
          </p:nvPr>
        </p:nvSpPr>
        <p:spPr>
          <a:xfrm>
            <a:off x="1119999" y="1825625"/>
            <a:ext cx="6495767" cy="2912630"/>
          </a:xfrm>
        </p:spPr>
        <p:txBody>
          <a:bodyPr/>
          <a:lstStyle/>
          <a:p>
            <a:pPr marL="457200" lvl="1" indent="0">
              <a:buNone/>
            </a:pPr>
            <a:r>
              <a:rPr lang="en-US" sz="3200" b="1" dirty="0">
                <a:solidFill>
                  <a:schemeClr val="bg1"/>
                </a:solidFill>
              </a:rPr>
              <a:t>discussed in next presentation</a:t>
            </a:r>
          </a:p>
          <a:p>
            <a:endParaRPr lang="en-US" dirty="0"/>
          </a:p>
        </p:txBody>
      </p:sp>
      <p:pic>
        <p:nvPicPr>
          <p:cNvPr id="5" name="Picture 4">
            <a:extLst>
              <a:ext uri="{FF2B5EF4-FFF2-40B4-BE49-F238E27FC236}">
                <a16:creationId xmlns:a16="http://schemas.microsoft.com/office/drawing/2014/main" id="{C73EA4B8-FE2C-1442-BF98-3EE3450F0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767" y="757200"/>
            <a:ext cx="3738033" cy="4898534"/>
          </a:xfrm>
          <a:prstGeom prst="rect">
            <a:avLst/>
          </a:prstGeom>
        </p:spPr>
      </p:pic>
      <p:sp>
        <p:nvSpPr>
          <p:cNvPr id="6" name="Title 1">
            <a:extLst>
              <a:ext uri="{FF2B5EF4-FFF2-40B4-BE49-F238E27FC236}">
                <a16:creationId xmlns:a16="http://schemas.microsoft.com/office/drawing/2014/main" id="{7B52AB44-0838-E142-8723-3768CE8F6E91}"/>
              </a:ext>
            </a:extLst>
          </p:cNvPr>
          <p:cNvSpPr txBox="1">
            <a:spLocks/>
          </p:cNvSpPr>
          <p:nvPr/>
        </p:nvSpPr>
        <p:spPr>
          <a:xfrm>
            <a:off x="791307" y="365125"/>
            <a:ext cx="10562493" cy="1542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Baskerville" charset="0"/>
                <a:ea typeface="+mj-ea"/>
                <a:cs typeface="+mj-cs"/>
              </a:defRPr>
            </a:lvl1pPr>
          </a:lstStyle>
          <a:p>
            <a:endParaRPr lang="en-US" b="1" dirty="0">
              <a:solidFill>
                <a:schemeClr val="bg1"/>
              </a:solidFill>
            </a:endParaRPr>
          </a:p>
        </p:txBody>
      </p:sp>
    </p:spTree>
    <p:extLst>
      <p:ext uri="{BB962C8B-B14F-4D97-AF65-F5344CB8AC3E}">
        <p14:creationId xmlns:p14="http://schemas.microsoft.com/office/powerpoint/2010/main" val="246437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6999-4C9A-FF4C-973E-9908454CD1CE}"/>
              </a:ext>
            </a:extLst>
          </p:cNvPr>
          <p:cNvSpPr>
            <a:spLocks noGrp="1"/>
          </p:cNvSpPr>
          <p:nvPr>
            <p:ph type="title"/>
          </p:nvPr>
        </p:nvSpPr>
        <p:spPr>
          <a:xfrm>
            <a:off x="712076" y="645318"/>
            <a:ext cx="10515600" cy="1325563"/>
          </a:xfrm>
        </p:spPr>
        <p:txBody>
          <a:bodyPr>
            <a:noAutofit/>
          </a:bodyPr>
          <a:lstStyle/>
          <a:p>
            <a:r>
              <a:rPr lang="en-US" sz="3200" b="1" dirty="0">
                <a:solidFill>
                  <a:schemeClr val="bg1"/>
                </a:solidFill>
              </a:rPr>
              <a:t>CUE Specific: Letter of Support </a:t>
            </a:r>
            <a:br>
              <a:rPr lang="en-US" sz="3200" b="1" dirty="0">
                <a:solidFill>
                  <a:schemeClr val="bg1"/>
                </a:solidFill>
              </a:rPr>
            </a:br>
            <a:r>
              <a:rPr lang="en-US" sz="3200" b="1" dirty="0">
                <a:solidFill>
                  <a:schemeClr val="bg1"/>
                </a:solidFill>
              </a:rPr>
              <a:t>--Faculty Mentor</a:t>
            </a:r>
            <a:endParaRPr lang="en-US" sz="3200" dirty="0">
              <a:solidFill>
                <a:schemeClr val="bg1"/>
              </a:solidFill>
            </a:endParaRPr>
          </a:p>
        </p:txBody>
      </p:sp>
      <p:sp>
        <p:nvSpPr>
          <p:cNvPr id="3" name="Content Placeholder 2">
            <a:extLst>
              <a:ext uri="{FF2B5EF4-FFF2-40B4-BE49-F238E27FC236}">
                <a16:creationId xmlns:a16="http://schemas.microsoft.com/office/drawing/2014/main" id="{531A0BA8-4C70-7946-B1AE-82854BA80FDD}"/>
              </a:ext>
            </a:extLst>
          </p:cNvPr>
          <p:cNvSpPr>
            <a:spLocks noGrp="1"/>
          </p:cNvSpPr>
          <p:nvPr>
            <p:ph idx="1"/>
          </p:nvPr>
        </p:nvSpPr>
        <p:spPr>
          <a:xfrm>
            <a:off x="838200" y="1906058"/>
            <a:ext cx="7442200" cy="3643842"/>
          </a:xfrm>
        </p:spPr>
        <p:txBody>
          <a:bodyPr>
            <a:normAutofit lnSpcReduction="10000"/>
          </a:bodyPr>
          <a:lstStyle/>
          <a:p>
            <a:pPr marL="0" indent="0">
              <a:buNone/>
            </a:pPr>
            <a:r>
              <a:rPr lang="en-US" sz="2400" dirty="0">
                <a:solidFill>
                  <a:schemeClr val="bg1"/>
                </a:solidFill>
              </a:rPr>
              <a:t>One letter written by the faculty mentor should speak to the nature of the proposed research or creative activity, including the roles both the fellow and the mentor will play in the collaboration. While the faculty member is encouraged to provide evidence of the applicant’s ability, the letter is not explicitly or </a:t>
            </a:r>
            <a:r>
              <a:rPr lang="en-US" sz="2400" b="1" dirty="0">
                <a:solidFill>
                  <a:schemeClr val="bg1"/>
                </a:solidFill>
              </a:rPr>
              <a:t>solely a letter of recommendation for the student per se</a:t>
            </a:r>
            <a:r>
              <a:rPr lang="en-US" sz="2400" dirty="0">
                <a:solidFill>
                  <a:schemeClr val="bg1"/>
                </a:solidFill>
              </a:rPr>
              <a:t>. A faculty mentor might consider giving context for the proposed project, including its potential value in the field, as well as speaking to the student’s preparation and the ways that the faculty mentor will guide or oversee the student’s work. (The letter is submitted separately by faculty mentor.)</a:t>
            </a:r>
          </a:p>
          <a:p>
            <a:endParaRPr lang="en-US" dirty="0"/>
          </a:p>
        </p:txBody>
      </p:sp>
      <p:pic>
        <p:nvPicPr>
          <p:cNvPr id="4" name="Picture 3">
            <a:extLst>
              <a:ext uri="{FF2B5EF4-FFF2-40B4-BE49-F238E27FC236}">
                <a16:creationId xmlns:a16="http://schemas.microsoft.com/office/drawing/2014/main" id="{B5351BAC-9497-5843-AF4C-FFD261088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33" y="-1"/>
            <a:ext cx="4182534" cy="2573867"/>
          </a:xfrm>
          <a:prstGeom prst="rect">
            <a:avLst/>
          </a:prstGeom>
        </p:spPr>
      </p:pic>
    </p:spTree>
    <p:extLst>
      <p:ext uri="{BB962C8B-B14F-4D97-AF65-F5344CB8AC3E}">
        <p14:creationId xmlns:p14="http://schemas.microsoft.com/office/powerpoint/2010/main" val="132841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33" y="-1"/>
            <a:ext cx="4182534" cy="2573867"/>
          </a:xfrm>
          <a:prstGeom prst="rect">
            <a:avLst/>
          </a:prstGeom>
        </p:spPr>
      </p:pic>
      <p:sp>
        <p:nvSpPr>
          <p:cNvPr id="3" name="Content Placeholder 2"/>
          <p:cNvSpPr>
            <a:spLocks noGrp="1"/>
          </p:cNvSpPr>
          <p:nvPr>
            <p:ph idx="1"/>
          </p:nvPr>
        </p:nvSpPr>
        <p:spPr>
          <a:xfrm>
            <a:off x="866274" y="1860884"/>
            <a:ext cx="10225058" cy="3962400"/>
          </a:xfrm>
          <a:solidFill>
            <a:schemeClr val="tx1"/>
          </a:solidFill>
        </p:spPr>
        <p:txBody>
          <a:bodyPr>
            <a:normAutofit fontScale="92500" lnSpcReduction="10000"/>
          </a:bodyPr>
          <a:lstStyle/>
          <a:p>
            <a:r>
              <a:rPr lang="en-US" sz="2400" b="1" dirty="0">
                <a:solidFill>
                  <a:schemeClr val="bg1"/>
                </a:solidFill>
              </a:rPr>
              <a:t>Identify Yourself:</a:t>
            </a:r>
            <a:r>
              <a:rPr lang="en-US" sz="2400" dirty="0">
                <a:solidFill>
                  <a:schemeClr val="bg1"/>
                </a:solidFill>
              </a:rPr>
              <a:t>  Remind recommender who you are by mentioning  classes taken, years, significant paper or project.</a:t>
            </a:r>
          </a:p>
          <a:p>
            <a:r>
              <a:rPr lang="en-US" sz="2400" b="1" dirty="0">
                <a:solidFill>
                  <a:schemeClr val="bg1"/>
                </a:solidFill>
              </a:rPr>
              <a:t>Why:</a:t>
            </a:r>
            <a:r>
              <a:rPr lang="en-US" sz="2400" dirty="0">
                <a:solidFill>
                  <a:schemeClr val="bg1"/>
                </a:solidFill>
              </a:rPr>
              <a:t> Explain what grant (graduate program, job) you are seeking in one or two sentences. Attach grant proposal and resume.</a:t>
            </a:r>
          </a:p>
          <a:p>
            <a:r>
              <a:rPr lang="en-US" sz="2400" b="1" dirty="0">
                <a:solidFill>
                  <a:schemeClr val="bg1"/>
                </a:solidFill>
              </a:rPr>
              <a:t>Request LOR</a:t>
            </a:r>
            <a:r>
              <a:rPr lang="en-US" sz="2400" dirty="0">
                <a:solidFill>
                  <a:schemeClr val="bg1"/>
                </a:solidFill>
              </a:rPr>
              <a:t>: “I am wondering if you would you be able to confirm my preparation to undertake this project/graduate study/job.”</a:t>
            </a:r>
          </a:p>
          <a:p>
            <a:r>
              <a:rPr lang="en-US" sz="2400" b="1" dirty="0">
                <a:solidFill>
                  <a:schemeClr val="bg1"/>
                </a:solidFill>
              </a:rPr>
              <a:t>Provide Deadline</a:t>
            </a:r>
            <a:r>
              <a:rPr lang="en-US" sz="2400" dirty="0">
                <a:solidFill>
                  <a:schemeClr val="bg1"/>
                </a:solidFill>
              </a:rPr>
              <a:t>: “If so, I will send you submission information.  The grant deadline is DATE.”</a:t>
            </a:r>
          </a:p>
          <a:p>
            <a:r>
              <a:rPr lang="en-US" sz="2400" b="1" dirty="0">
                <a:solidFill>
                  <a:schemeClr val="bg1"/>
                </a:solidFill>
              </a:rPr>
              <a:t>Be Available: </a:t>
            </a:r>
            <a:r>
              <a:rPr lang="en-US" sz="2400" dirty="0">
                <a:solidFill>
                  <a:schemeClr val="bg1"/>
                </a:solidFill>
              </a:rPr>
              <a:t>“Please let me know if you have any questions about the grant requirements or my project. I am happy to meet to provide additional information at your convenience.” </a:t>
            </a:r>
          </a:p>
          <a:p>
            <a:r>
              <a:rPr lang="en-US" sz="2400" b="1" dirty="0">
                <a:solidFill>
                  <a:schemeClr val="bg1"/>
                </a:solidFill>
              </a:rPr>
              <a:t>Ask as early as you can!</a:t>
            </a:r>
          </a:p>
        </p:txBody>
      </p:sp>
      <p:sp>
        <p:nvSpPr>
          <p:cNvPr id="5" name="Title 1">
            <a:extLst>
              <a:ext uri="{FF2B5EF4-FFF2-40B4-BE49-F238E27FC236}">
                <a16:creationId xmlns:a16="http://schemas.microsoft.com/office/drawing/2014/main" id="{20E6EB17-8AF2-B742-8C93-C2F5B7AC10DE}"/>
              </a:ext>
            </a:extLst>
          </p:cNvPr>
          <p:cNvSpPr>
            <a:spLocks noGrp="1"/>
          </p:cNvSpPr>
          <p:nvPr>
            <p:ph type="title"/>
          </p:nvPr>
        </p:nvSpPr>
        <p:spPr>
          <a:xfrm>
            <a:off x="709449" y="365125"/>
            <a:ext cx="10644352" cy="1495759"/>
          </a:xfrm>
        </p:spPr>
        <p:txBody>
          <a:bodyPr>
            <a:normAutofit/>
          </a:bodyPr>
          <a:lstStyle/>
          <a:p>
            <a:r>
              <a:rPr lang="en-US" b="1" dirty="0">
                <a:solidFill>
                  <a:schemeClr val="bg1"/>
                </a:solidFill>
              </a:rPr>
              <a:t>General</a:t>
            </a:r>
          </a:p>
        </p:txBody>
      </p:sp>
    </p:spTree>
    <p:extLst>
      <p:ext uri="{BB962C8B-B14F-4D97-AF65-F5344CB8AC3E}">
        <p14:creationId xmlns:p14="http://schemas.microsoft.com/office/powerpoint/2010/main" val="133796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6AC05-EB88-FB47-A3CA-A0A76D44210A}"/>
              </a:ext>
            </a:extLst>
          </p:cNvPr>
          <p:cNvSpPr>
            <a:spLocks noGrp="1"/>
          </p:cNvSpPr>
          <p:nvPr>
            <p:ph idx="1"/>
          </p:nvPr>
        </p:nvSpPr>
        <p:spPr>
          <a:xfrm>
            <a:off x="725214" y="646386"/>
            <a:ext cx="10458601" cy="5262045"/>
          </a:xfrm>
        </p:spPr>
        <p:txBody>
          <a:bodyPr>
            <a:normAutofit/>
          </a:bodyPr>
          <a:lstStyle/>
          <a:p>
            <a:pPr marL="0" indent="0">
              <a:buNone/>
            </a:pPr>
            <a:r>
              <a:rPr lang="en-US" b="1" dirty="0">
                <a:solidFill>
                  <a:schemeClr val="bg1"/>
                </a:solidFill>
              </a:rPr>
              <a:t>CUE Specific:</a:t>
            </a:r>
          </a:p>
          <a:p>
            <a:pPr marL="0" indent="0">
              <a:buNone/>
            </a:pPr>
            <a:r>
              <a:rPr lang="en-US" dirty="0">
                <a:solidFill>
                  <a:schemeClr val="bg1"/>
                </a:solidFill>
              </a:rPr>
              <a:t>Awards are intended to provide support for a variety of faculty-mentored scholarly or creative projects conducted by students. Grants typically do not exceed </a:t>
            </a:r>
            <a:r>
              <a:rPr lang="en-US" b="1" dirty="0">
                <a:solidFill>
                  <a:schemeClr val="bg1"/>
                </a:solidFill>
              </a:rPr>
              <a:t>$1,000</a:t>
            </a:r>
            <a:r>
              <a:rPr lang="en-US" dirty="0">
                <a:solidFill>
                  <a:schemeClr val="bg1"/>
                </a:solidFill>
              </a:rPr>
              <a:t> but all reasonable proposals will be considered. Funds may be used for a number of purposes, including (but not limited to):</a:t>
            </a:r>
          </a:p>
          <a:p>
            <a:pPr lvl="1"/>
            <a:r>
              <a:rPr lang="en-US" dirty="0">
                <a:solidFill>
                  <a:schemeClr val="bg1"/>
                </a:solidFill>
              </a:rPr>
              <a:t>purchase of equipment, materials, or supplies directly related to the project.</a:t>
            </a:r>
          </a:p>
          <a:p>
            <a:pPr lvl="1"/>
            <a:r>
              <a:rPr lang="en-US" dirty="0">
                <a:solidFill>
                  <a:schemeClr val="bg1"/>
                </a:solidFill>
              </a:rPr>
              <a:t>Facility rental, copyright fees, and other costs associated with creative productions.</a:t>
            </a:r>
          </a:p>
          <a:p>
            <a:pPr lvl="1"/>
            <a:r>
              <a:rPr lang="en-US" dirty="0">
                <a:solidFill>
                  <a:schemeClr val="bg1"/>
                </a:solidFill>
              </a:rPr>
              <a:t>Non-material expenses directly related to the project such as test subject remuneration, license fees, or external lab analyses.</a:t>
            </a:r>
          </a:p>
          <a:p>
            <a:pPr lvl="1"/>
            <a:r>
              <a:rPr lang="en-US" dirty="0">
                <a:solidFill>
                  <a:schemeClr val="bg1"/>
                </a:solidFill>
              </a:rPr>
              <a:t>travel expenses required to conduct the creative activity or scholarly research, such as working in an archive or collecting field data</a:t>
            </a:r>
          </a:p>
          <a:p>
            <a:endParaRPr lang="en-US" dirty="0">
              <a:solidFill>
                <a:schemeClr val="bg1"/>
              </a:solidFill>
            </a:endParaRPr>
          </a:p>
          <a:p>
            <a:endParaRPr lang="en-US" dirty="0"/>
          </a:p>
        </p:txBody>
      </p:sp>
    </p:spTree>
    <p:extLst>
      <p:ext uri="{BB962C8B-B14F-4D97-AF65-F5344CB8AC3E}">
        <p14:creationId xmlns:p14="http://schemas.microsoft.com/office/powerpoint/2010/main" val="74645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4">
            <a:extLst>
              <a:ext uri="{FF2B5EF4-FFF2-40B4-BE49-F238E27FC236}">
                <a16:creationId xmlns:a16="http://schemas.microsoft.com/office/drawing/2014/main" id="{E53525A0-DEE7-CF46-AD64-7DCD23C7852E}"/>
              </a:ext>
            </a:extLst>
          </p:cNvPr>
          <p:cNvSpPr/>
          <p:nvPr/>
        </p:nvSpPr>
        <p:spPr>
          <a:xfrm>
            <a:off x="9753600" y="778164"/>
            <a:ext cx="1490132" cy="635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CF6178-E052-5147-A21A-F9097B7D94E6}"/>
              </a:ext>
            </a:extLst>
          </p:cNvPr>
          <p:cNvPicPr>
            <a:picLocks noChangeAspect="1"/>
          </p:cNvPicPr>
          <p:nvPr/>
        </p:nvPicPr>
        <p:blipFill rotWithShape="1">
          <a:blip r:embed="rId2">
            <a:extLst>
              <a:ext uri="{28A0092B-C50C-407E-A947-70E740481C1C}">
                <a14:useLocalDpi xmlns:a14="http://schemas.microsoft.com/office/drawing/2010/main" val="0"/>
              </a:ext>
            </a:extLst>
          </a:blip>
          <a:srcRect t="8294" b="13002"/>
          <a:stretch/>
        </p:blipFill>
        <p:spPr>
          <a:xfrm>
            <a:off x="1838118" y="734291"/>
            <a:ext cx="7915482" cy="4710545"/>
          </a:xfrm>
          <a:prstGeom prst="rect">
            <a:avLst/>
          </a:prstGeom>
        </p:spPr>
      </p:pic>
    </p:spTree>
    <p:extLst>
      <p:ext uri="{BB962C8B-B14F-4D97-AF65-F5344CB8AC3E}">
        <p14:creationId xmlns:p14="http://schemas.microsoft.com/office/powerpoint/2010/main" val="185630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3809BA-033B-124F-A0CC-9D61ADE764D7}"/>
              </a:ext>
            </a:extLst>
          </p:cNvPr>
          <p:cNvSpPr>
            <a:spLocks noGrp="1"/>
          </p:cNvSpPr>
          <p:nvPr>
            <p:ph type="title"/>
          </p:nvPr>
        </p:nvSpPr>
        <p:spPr>
          <a:xfrm>
            <a:off x="818147" y="770021"/>
            <a:ext cx="10535653" cy="920667"/>
          </a:xfrm>
        </p:spPr>
        <p:txBody>
          <a:bodyPr/>
          <a:lstStyle/>
          <a:p>
            <a:r>
              <a:rPr lang="en-US" b="1" dirty="0">
                <a:solidFill>
                  <a:schemeClr val="bg1"/>
                </a:solidFill>
              </a:rPr>
              <a:t>Steps to Success</a:t>
            </a:r>
            <a:endParaRPr lang="en-US" b="1" dirty="0"/>
          </a:p>
        </p:txBody>
      </p:sp>
      <p:sp>
        <p:nvSpPr>
          <p:cNvPr id="6" name="Content Placeholder 2">
            <a:extLst>
              <a:ext uri="{FF2B5EF4-FFF2-40B4-BE49-F238E27FC236}">
                <a16:creationId xmlns:a16="http://schemas.microsoft.com/office/drawing/2014/main" id="{21EB7CF7-9540-5B47-A3F6-A72D97260DF4}"/>
              </a:ext>
            </a:extLst>
          </p:cNvPr>
          <p:cNvSpPr txBox="1">
            <a:spLocks/>
          </p:cNvSpPr>
          <p:nvPr/>
        </p:nvSpPr>
        <p:spPr>
          <a:xfrm>
            <a:off x="934452" y="2727157"/>
            <a:ext cx="7214937" cy="3128215"/>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dirty="0">
              <a:solidFill>
                <a:schemeClr val="bg1"/>
              </a:solidFill>
            </a:endParaRPr>
          </a:p>
        </p:txBody>
      </p:sp>
      <p:sp>
        <p:nvSpPr>
          <p:cNvPr id="10" name="Content Placeholder 9">
            <a:extLst>
              <a:ext uri="{FF2B5EF4-FFF2-40B4-BE49-F238E27FC236}">
                <a16:creationId xmlns:a16="http://schemas.microsoft.com/office/drawing/2014/main" id="{8C1D33CC-804D-7443-B136-12A4EA651F4A}"/>
              </a:ext>
            </a:extLst>
          </p:cNvPr>
          <p:cNvSpPr>
            <a:spLocks noGrp="1"/>
          </p:cNvSpPr>
          <p:nvPr>
            <p:ph idx="1"/>
          </p:nvPr>
        </p:nvSpPr>
        <p:spPr>
          <a:xfrm>
            <a:off x="934452" y="1690689"/>
            <a:ext cx="9781674" cy="4164684"/>
          </a:xfrm>
        </p:spPr>
        <p:txBody>
          <a:bodyPr>
            <a:normAutofit/>
          </a:bodyPr>
          <a:lstStyle/>
          <a:p>
            <a:r>
              <a:rPr lang="en-US" sz="4000" b="1" dirty="0">
                <a:solidFill>
                  <a:schemeClr val="bg1"/>
                </a:solidFill>
              </a:rPr>
              <a:t>Start early!</a:t>
            </a:r>
          </a:p>
          <a:p>
            <a:r>
              <a:rPr lang="en-US" sz="4000" dirty="0">
                <a:solidFill>
                  <a:schemeClr val="bg1"/>
                </a:solidFill>
              </a:rPr>
              <a:t>Read the entire application carefully</a:t>
            </a:r>
          </a:p>
          <a:p>
            <a:pPr lvl="1"/>
            <a:r>
              <a:rPr lang="en-US" sz="3600" dirty="0">
                <a:solidFill>
                  <a:schemeClr val="bg1"/>
                </a:solidFill>
              </a:rPr>
              <a:t>Answer all of the prompts/questions</a:t>
            </a:r>
          </a:p>
          <a:p>
            <a:r>
              <a:rPr lang="en-US" sz="4000" dirty="0">
                <a:solidFill>
                  <a:schemeClr val="bg1"/>
                </a:solidFill>
              </a:rPr>
              <a:t>Writing a successful research proposal is a process</a:t>
            </a:r>
            <a:r>
              <a:rPr lang="en-US" sz="4000" dirty="0"/>
              <a:t>.</a:t>
            </a:r>
          </a:p>
          <a:p>
            <a:pPr lvl="1"/>
            <a:r>
              <a:rPr lang="en-US" sz="3600" dirty="0">
                <a:solidFill>
                  <a:schemeClr val="bg1"/>
                </a:solidFill>
              </a:rPr>
              <a:t>Be prepared to write multiple drafts</a:t>
            </a:r>
          </a:p>
          <a:p>
            <a:endParaRPr lang="en-US" dirty="0"/>
          </a:p>
        </p:txBody>
      </p:sp>
      <p:pic>
        <p:nvPicPr>
          <p:cNvPr id="3" name="Picture 2">
            <a:extLst>
              <a:ext uri="{FF2B5EF4-FFF2-40B4-BE49-F238E27FC236}">
                <a16:creationId xmlns:a16="http://schemas.microsoft.com/office/drawing/2014/main" id="{8A3D7B50-4A0D-4C40-AAE3-F99F79B9D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15" y="578519"/>
            <a:ext cx="2847490" cy="1303670"/>
          </a:xfrm>
          <a:prstGeom prst="rect">
            <a:avLst/>
          </a:prstGeom>
        </p:spPr>
      </p:pic>
    </p:spTree>
    <p:extLst>
      <p:ext uri="{BB962C8B-B14F-4D97-AF65-F5344CB8AC3E}">
        <p14:creationId xmlns:p14="http://schemas.microsoft.com/office/powerpoint/2010/main" val="249200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3809BA-033B-124F-A0CC-9D61ADE764D7}"/>
              </a:ext>
            </a:extLst>
          </p:cNvPr>
          <p:cNvSpPr>
            <a:spLocks noGrp="1"/>
          </p:cNvSpPr>
          <p:nvPr>
            <p:ph type="title"/>
          </p:nvPr>
        </p:nvSpPr>
        <p:spPr>
          <a:xfrm>
            <a:off x="818147" y="770021"/>
            <a:ext cx="10535653" cy="920667"/>
          </a:xfrm>
        </p:spPr>
        <p:txBody>
          <a:bodyPr/>
          <a:lstStyle/>
          <a:p>
            <a:r>
              <a:rPr lang="en-US" b="1" dirty="0">
                <a:solidFill>
                  <a:schemeClr val="bg1"/>
                </a:solidFill>
              </a:rPr>
              <a:t>Steps to Success</a:t>
            </a:r>
            <a:r>
              <a:rPr lang="en-US" b="1" dirty="0"/>
              <a:t>!</a:t>
            </a:r>
          </a:p>
        </p:txBody>
      </p:sp>
      <p:sp>
        <p:nvSpPr>
          <p:cNvPr id="6" name="Content Placeholder 2">
            <a:extLst>
              <a:ext uri="{FF2B5EF4-FFF2-40B4-BE49-F238E27FC236}">
                <a16:creationId xmlns:a16="http://schemas.microsoft.com/office/drawing/2014/main" id="{21EB7CF7-9540-5B47-A3F6-A72D97260DF4}"/>
              </a:ext>
            </a:extLst>
          </p:cNvPr>
          <p:cNvSpPr txBox="1">
            <a:spLocks/>
          </p:cNvSpPr>
          <p:nvPr/>
        </p:nvSpPr>
        <p:spPr>
          <a:xfrm>
            <a:off x="934452" y="2727157"/>
            <a:ext cx="7214937" cy="3128215"/>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dirty="0">
              <a:solidFill>
                <a:schemeClr val="bg1"/>
              </a:solidFill>
            </a:endParaRPr>
          </a:p>
        </p:txBody>
      </p:sp>
      <p:sp>
        <p:nvSpPr>
          <p:cNvPr id="10" name="Content Placeholder 9">
            <a:extLst>
              <a:ext uri="{FF2B5EF4-FFF2-40B4-BE49-F238E27FC236}">
                <a16:creationId xmlns:a16="http://schemas.microsoft.com/office/drawing/2014/main" id="{8C1D33CC-804D-7443-B136-12A4EA651F4A}"/>
              </a:ext>
            </a:extLst>
          </p:cNvPr>
          <p:cNvSpPr>
            <a:spLocks noGrp="1"/>
          </p:cNvSpPr>
          <p:nvPr>
            <p:ph idx="1"/>
          </p:nvPr>
        </p:nvSpPr>
        <p:spPr>
          <a:xfrm>
            <a:off x="934452" y="1690689"/>
            <a:ext cx="9781674" cy="4164684"/>
          </a:xfrm>
        </p:spPr>
        <p:txBody>
          <a:bodyPr>
            <a:normAutofit/>
          </a:bodyPr>
          <a:lstStyle/>
          <a:p>
            <a:r>
              <a:rPr lang="en-US" sz="4000" b="1" dirty="0">
                <a:solidFill>
                  <a:schemeClr val="bg1"/>
                </a:solidFill>
              </a:rPr>
              <a:t>Voice:</a:t>
            </a:r>
          </a:p>
          <a:p>
            <a:pPr lvl="1"/>
            <a:r>
              <a:rPr lang="en-US" sz="3600" dirty="0">
                <a:solidFill>
                  <a:schemeClr val="bg1"/>
                </a:solidFill>
              </a:rPr>
              <a:t>Write to an educated, but not specialized audience</a:t>
            </a:r>
          </a:p>
          <a:p>
            <a:pPr lvl="1"/>
            <a:r>
              <a:rPr lang="en-US" sz="3600" dirty="0">
                <a:solidFill>
                  <a:schemeClr val="bg1"/>
                </a:solidFill>
              </a:rPr>
              <a:t>Write simply and clearly</a:t>
            </a:r>
          </a:p>
          <a:p>
            <a:pPr lvl="2"/>
            <a:r>
              <a:rPr lang="en-US" sz="3600" dirty="0">
                <a:solidFill>
                  <a:schemeClr val="bg1"/>
                </a:solidFill>
              </a:rPr>
              <a:t>Precise, concise, objective, and persuasive</a:t>
            </a:r>
          </a:p>
          <a:p>
            <a:endParaRPr lang="en-US" dirty="0"/>
          </a:p>
        </p:txBody>
      </p:sp>
      <p:pic>
        <p:nvPicPr>
          <p:cNvPr id="5" name="Picture 4">
            <a:extLst>
              <a:ext uri="{FF2B5EF4-FFF2-40B4-BE49-F238E27FC236}">
                <a16:creationId xmlns:a16="http://schemas.microsoft.com/office/drawing/2014/main" id="{92EDE8B0-73E3-D24F-BF3B-DE10C0E27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15" y="578519"/>
            <a:ext cx="2847490" cy="1303670"/>
          </a:xfrm>
          <a:prstGeom prst="rect">
            <a:avLst/>
          </a:prstGeom>
        </p:spPr>
      </p:pic>
    </p:spTree>
    <p:extLst>
      <p:ext uri="{BB962C8B-B14F-4D97-AF65-F5344CB8AC3E}">
        <p14:creationId xmlns:p14="http://schemas.microsoft.com/office/powerpoint/2010/main" val="334552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09448"/>
            <a:ext cx="10686393" cy="981240"/>
          </a:xfrm>
        </p:spPr>
        <p:txBody>
          <a:bodyPr>
            <a:normAutofit fontScale="90000"/>
          </a:bodyPr>
          <a:lstStyle/>
          <a:p>
            <a:r>
              <a:rPr lang="en-US" b="1" dirty="0">
                <a:solidFill>
                  <a:schemeClr val="bg1"/>
                </a:solidFill>
              </a:rPr>
              <a:t>Steps to Success</a:t>
            </a:r>
            <a:br>
              <a:rPr lang="en-US" b="1" dirty="0">
                <a:solidFill>
                  <a:schemeClr val="bg1"/>
                </a:solidFill>
              </a:rPr>
            </a:br>
            <a:r>
              <a:rPr lang="en-US" b="1" dirty="0">
                <a:solidFill>
                  <a:schemeClr val="bg1"/>
                </a:solidFill>
              </a:rPr>
              <a:t> Writing to Persuade</a:t>
            </a:r>
          </a:p>
        </p:txBody>
      </p:sp>
      <p:sp>
        <p:nvSpPr>
          <p:cNvPr id="3" name="Content Placeholder 2"/>
          <p:cNvSpPr>
            <a:spLocks noGrp="1"/>
          </p:cNvSpPr>
          <p:nvPr>
            <p:ph idx="1"/>
          </p:nvPr>
        </p:nvSpPr>
        <p:spPr>
          <a:xfrm>
            <a:off x="696308" y="2238703"/>
            <a:ext cx="10828284" cy="3690515"/>
          </a:xfrm>
          <a:solidFill>
            <a:schemeClr val="tx1"/>
          </a:solidFill>
        </p:spPr>
        <p:txBody>
          <a:bodyPr>
            <a:normAutofit lnSpcReduction="10000"/>
          </a:bodyPr>
          <a:lstStyle/>
          <a:p>
            <a:r>
              <a:rPr lang="en-US" sz="3600" dirty="0">
                <a:solidFill>
                  <a:schemeClr val="bg1"/>
                </a:solidFill>
              </a:rPr>
              <a:t>A proposal seeks to convince or persuade the grant reviewer</a:t>
            </a:r>
          </a:p>
          <a:p>
            <a:r>
              <a:rPr lang="en-US" sz="3600" dirty="0">
                <a:solidFill>
                  <a:schemeClr val="bg1"/>
                </a:solidFill>
              </a:rPr>
              <a:t>The tone of the writing plays a big role in persuading the reviewer</a:t>
            </a:r>
          </a:p>
          <a:p>
            <a:r>
              <a:rPr lang="en-US" sz="3600" dirty="0">
                <a:solidFill>
                  <a:schemeClr val="bg1"/>
                </a:solidFill>
              </a:rPr>
              <a:t>Using the right tone can be tricky</a:t>
            </a:r>
          </a:p>
          <a:p>
            <a:pPr lvl="1"/>
            <a:r>
              <a:rPr lang="en-US" sz="3200" dirty="0">
                <a:solidFill>
                  <a:schemeClr val="bg1"/>
                </a:solidFill>
              </a:rPr>
              <a:t>Be persuasive</a:t>
            </a:r>
          </a:p>
          <a:p>
            <a:pPr lvl="1"/>
            <a:r>
              <a:rPr lang="en-US" sz="3200" dirty="0">
                <a:solidFill>
                  <a:schemeClr val="bg1"/>
                </a:solidFill>
              </a:rPr>
              <a:t>Not impassive (dry) or arrogant (overconfident)</a:t>
            </a:r>
          </a:p>
          <a:p>
            <a:pPr lvl="1"/>
            <a:endParaRPr lang="en-US" sz="2400" dirty="0">
              <a:solidFill>
                <a:schemeClr val="bg1"/>
              </a:solidFill>
            </a:endParaRPr>
          </a:p>
          <a:p>
            <a:endParaRPr lang="en-US" dirty="0"/>
          </a:p>
        </p:txBody>
      </p:sp>
      <p:pic>
        <p:nvPicPr>
          <p:cNvPr id="4" name="Picture 3">
            <a:extLst>
              <a:ext uri="{FF2B5EF4-FFF2-40B4-BE49-F238E27FC236}">
                <a16:creationId xmlns:a16="http://schemas.microsoft.com/office/drawing/2014/main" id="{7BB48203-9CAB-B34C-9DC7-581A9D06B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15" y="578519"/>
            <a:ext cx="2847490" cy="1303670"/>
          </a:xfrm>
          <a:prstGeom prst="rect">
            <a:avLst/>
          </a:prstGeom>
        </p:spPr>
      </p:pic>
    </p:spTree>
    <p:extLst>
      <p:ext uri="{BB962C8B-B14F-4D97-AF65-F5344CB8AC3E}">
        <p14:creationId xmlns:p14="http://schemas.microsoft.com/office/powerpoint/2010/main" val="249379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4402-FB46-2948-BED6-85B006ABB6D9}"/>
              </a:ext>
            </a:extLst>
          </p:cNvPr>
          <p:cNvSpPr>
            <a:spLocks noGrp="1"/>
          </p:cNvSpPr>
          <p:nvPr>
            <p:ph type="title"/>
          </p:nvPr>
        </p:nvSpPr>
        <p:spPr>
          <a:xfrm>
            <a:off x="838200" y="365125"/>
            <a:ext cx="10515600" cy="1325563"/>
          </a:xfrm>
        </p:spPr>
        <p:txBody>
          <a:bodyPr/>
          <a:lstStyle/>
          <a:p>
            <a:r>
              <a:rPr lang="en-US" b="1" dirty="0">
                <a:solidFill>
                  <a:schemeClr val="bg1"/>
                </a:solidFill>
              </a:rPr>
              <a:t>Steps to Success</a:t>
            </a:r>
          </a:p>
        </p:txBody>
      </p:sp>
      <p:sp>
        <p:nvSpPr>
          <p:cNvPr id="4" name="Content Placeholder 3">
            <a:extLst>
              <a:ext uri="{FF2B5EF4-FFF2-40B4-BE49-F238E27FC236}">
                <a16:creationId xmlns:a16="http://schemas.microsoft.com/office/drawing/2014/main" id="{0C0046FA-BE6D-9D48-82AB-C4E28939D44E}"/>
              </a:ext>
            </a:extLst>
          </p:cNvPr>
          <p:cNvSpPr>
            <a:spLocks noGrp="1"/>
          </p:cNvSpPr>
          <p:nvPr>
            <p:ph idx="1"/>
          </p:nvPr>
        </p:nvSpPr>
        <p:spPr>
          <a:xfrm>
            <a:off x="1120000" y="1825625"/>
            <a:ext cx="10233800" cy="4351338"/>
          </a:xfrm>
        </p:spPr>
        <p:txBody>
          <a:bodyPr/>
          <a:lstStyle/>
          <a:p>
            <a:r>
              <a:rPr lang="en-US" sz="3600" dirty="0">
                <a:solidFill>
                  <a:schemeClr val="bg1"/>
                </a:solidFill>
              </a:rPr>
              <a:t>Ask for help from professors and advisors</a:t>
            </a:r>
          </a:p>
          <a:p>
            <a:r>
              <a:rPr lang="en-US" altLang="en-US" sz="3600" dirty="0">
                <a:solidFill>
                  <a:schemeClr val="bg1"/>
                </a:solidFill>
              </a:rPr>
              <a:t>Proofread before submitting </a:t>
            </a:r>
          </a:p>
          <a:p>
            <a:r>
              <a:rPr lang="en-US" sz="3600" dirty="0">
                <a:solidFill>
                  <a:schemeClr val="bg1"/>
                </a:solidFill>
              </a:rPr>
              <a:t>Turn it in ON TIME!</a:t>
            </a:r>
          </a:p>
          <a:p>
            <a:pPr lvl="1"/>
            <a:r>
              <a:rPr lang="en-US" sz="3200" dirty="0">
                <a:solidFill>
                  <a:schemeClr val="bg1"/>
                </a:solidFill>
              </a:rPr>
              <a:t>CUE -Due</a:t>
            </a:r>
          </a:p>
          <a:p>
            <a:pPr lvl="1"/>
            <a:r>
              <a:rPr lang="en-US" sz="2800" dirty="0">
                <a:solidFill>
                  <a:schemeClr val="bg1"/>
                </a:solidFill>
              </a:rPr>
              <a:t>No applications will be accepted in hard copy or vial email. The online submission portal is located in the CUE website on the Scholarly/Creative Grants web page. </a:t>
            </a:r>
          </a:p>
          <a:p>
            <a:endParaRPr lang="en-US" dirty="0"/>
          </a:p>
        </p:txBody>
      </p:sp>
      <p:pic>
        <p:nvPicPr>
          <p:cNvPr id="5" name="Picture 4">
            <a:extLst>
              <a:ext uri="{FF2B5EF4-FFF2-40B4-BE49-F238E27FC236}">
                <a16:creationId xmlns:a16="http://schemas.microsoft.com/office/drawing/2014/main" id="{BB813C67-2273-894A-B6C8-F52B0BC4F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15" y="578519"/>
            <a:ext cx="2847490" cy="1303670"/>
          </a:xfrm>
          <a:prstGeom prst="rect">
            <a:avLst/>
          </a:prstGeom>
        </p:spPr>
      </p:pic>
    </p:spTree>
    <p:extLst>
      <p:ext uri="{BB962C8B-B14F-4D97-AF65-F5344CB8AC3E}">
        <p14:creationId xmlns:p14="http://schemas.microsoft.com/office/powerpoint/2010/main" val="368136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E8C1-7E63-0045-8E69-5F79E117538B}"/>
              </a:ext>
            </a:extLst>
          </p:cNvPr>
          <p:cNvSpPr>
            <a:spLocks noGrp="1"/>
          </p:cNvSpPr>
          <p:nvPr>
            <p:ph type="title"/>
          </p:nvPr>
        </p:nvSpPr>
        <p:spPr/>
        <p:txBody>
          <a:bodyPr>
            <a:normAutofit fontScale="90000"/>
          </a:bodyPr>
          <a:lstStyle/>
          <a:p>
            <a:r>
              <a:rPr lang="en-US" b="1" dirty="0">
                <a:solidFill>
                  <a:schemeClr val="bg1"/>
                </a:solidFill>
              </a:rPr>
              <a:t>General: What is a grant proposal?</a:t>
            </a:r>
          </a:p>
        </p:txBody>
      </p:sp>
      <p:sp>
        <p:nvSpPr>
          <p:cNvPr id="4" name="Content Placeholder 5">
            <a:extLst>
              <a:ext uri="{FF2B5EF4-FFF2-40B4-BE49-F238E27FC236}">
                <a16:creationId xmlns:a16="http://schemas.microsoft.com/office/drawing/2014/main" id="{3292A09A-54EC-F041-BBFC-AFAAB51C4A30}"/>
              </a:ext>
            </a:extLst>
          </p:cNvPr>
          <p:cNvSpPr txBox="1">
            <a:spLocks noGrp="1"/>
          </p:cNvSpPr>
          <p:nvPr>
            <p:ph idx="1"/>
          </p:nvPr>
        </p:nvSpPr>
        <p:spPr>
          <a:xfrm>
            <a:off x="838200" y="1825625"/>
            <a:ext cx="10515600" cy="381903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n-US" sz="1800" b="1" dirty="0">
              <a:solidFill>
                <a:schemeClr val="bg1"/>
              </a:solidFill>
            </a:endParaRPr>
          </a:p>
          <a:p>
            <a:r>
              <a:rPr lang="en-US" sz="3200" dirty="0">
                <a:solidFill>
                  <a:schemeClr val="bg1"/>
                </a:solidFill>
                <a:latin typeface="Baskerville" panose="02020502070401020303" pitchFamily="18" charset="0"/>
                <a:ea typeface="Baskerville" panose="02020502070401020303" pitchFamily="18" charset="0"/>
              </a:rPr>
              <a:t>Who, what, when, where, why, and how you will conduct your research/creative activity</a:t>
            </a:r>
          </a:p>
          <a:p>
            <a:r>
              <a:rPr lang="en-US" sz="3200" dirty="0">
                <a:solidFill>
                  <a:schemeClr val="bg1"/>
                </a:solidFill>
                <a:latin typeface="Baskerville" panose="02020502070401020303" pitchFamily="18" charset="0"/>
                <a:ea typeface="Baskerville" panose="02020502070401020303" pitchFamily="18" charset="0"/>
              </a:rPr>
              <a:t>Follows conventions of your discipline</a:t>
            </a:r>
          </a:p>
          <a:p>
            <a:r>
              <a:rPr lang="en-US" sz="3200" dirty="0">
                <a:solidFill>
                  <a:schemeClr val="bg1"/>
                </a:solidFill>
                <a:latin typeface="Baskerville" panose="02020502070401020303" pitchFamily="18" charset="0"/>
                <a:ea typeface="Baskerville" panose="02020502070401020303" pitchFamily="18" charset="0"/>
              </a:rPr>
              <a:t>Asking for $$$</a:t>
            </a:r>
          </a:p>
        </p:txBody>
      </p:sp>
    </p:spTree>
    <p:extLst>
      <p:ext uri="{BB962C8B-B14F-4D97-AF65-F5344CB8AC3E}">
        <p14:creationId xmlns:p14="http://schemas.microsoft.com/office/powerpoint/2010/main" val="206191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868" y="914401"/>
            <a:ext cx="10506637" cy="3526431"/>
          </a:xfrm>
          <a:solidFill>
            <a:schemeClr val="tx1"/>
          </a:solidFill>
        </p:spPr>
        <p:txBody>
          <a:bodyPr>
            <a:normAutofit/>
          </a:bodyPr>
          <a:lstStyle/>
          <a:p>
            <a:pPr marL="0" indent="0">
              <a:buNone/>
            </a:pPr>
            <a:endParaRPr lang="en-US" sz="3200" dirty="0">
              <a:solidFill>
                <a:schemeClr val="bg1"/>
              </a:solidFill>
            </a:endParaRPr>
          </a:p>
          <a:p>
            <a:pPr marL="0" indent="0">
              <a:buNone/>
            </a:pPr>
            <a:endParaRPr lang="en-US" sz="3200" dirty="0">
              <a:solidFill>
                <a:schemeClr val="bg1"/>
              </a:solidFill>
            </a:endParaRPr>
          </a:p>
          <a:p>
            <a:pPr marL="0" indent="0">
              <a:buNone/>
            </a:pPr>
            <a:r>
              <a:rPr lang="en-US" sz="3200" dirty="0">
                <a:solidFill>
                  <a:schemeClr val="bg1"/>
                </a:solidFill>
              </a:rPr>
              <a:t>Research Questions</a:t>
            </a:r>
            <a:r>
              <a:rPr lang="en-US" sz="3200" dirty="0">
                <a:solidFill>
                  <a:schemeClr val="bg1"/>
                </a:solidFill>
                <a:sym typeface="Wingdings"/>
              </a:rPr>
              <a:t> Objectives</a:t>
            </a:r>
            <a:r>
              <a:rPr lang="en-US" sz="3200" dirty="0">
                <a:solidFill>
                  <a:schemeClr val="bg1"/>
                </a:solidFill>
              </a:rPr>
              <a:t> Methodology </a:t>
            </a:r>
            <a:r>
              <a:rPr lang="en-US" sz="3200" dirty="0">
                <a:solidFill>
                  <a:schemeClr val="bg1"/>
                </a:solidFill>
                <a:sym typeface="Wingdings"/>
              </a:rPr>
              <a:t> Results</a:t>
            </a:r>
            <a:endParaRPr lang="en-US" sz="3200" dirty="0">
              <a:solidFill>
                <a:schemeClr val="bg1"/>
              </a:solidFill>
            </a:endParaRPr>
          </a:p>
          <a:p>
            <a:endParaRPr lang="en-US" sz="4000" dirty="0">
              <a:solidFill>
                <a:schemeClr val="bg1"/>
              </a:solidFill>
            </a:endParaRPr>
          </a:p>
        </p:txBody>
      </p:sp>
      <p:sp>
        <p:nvSpPr>
          <p:cNvPr id="4" name="TextBox 3"/>
          <p:cNvSpPr txBox="1"/>
          <p:nvPr/>
        </p:nvSpPr>
        <p:spPr>
          <a:xfrm>
            <a:off x="950495" y="2677616"/>
            <a:ext cx="10291009" cy="2031325"/>
          </a:xfrm>
          <a:prstGeom prst="rect">
            <a:avLst/>
          </a:prstGeom>
          <a:solidFill>
            <a:schemeClr val="tx1">
              <a:lumMod val="85000"/>
            </a:schemeClr>
          </a:solidFill>
        </p:spPr>
        <p:txBody>
          <a:bodyPr wrap="square" rtlCol="0">
            <a:spAutoFit/>
          </a:bodyPr>
          <a:lstStyle/>
          <a:p>
            <a:pPr marL="0" lvl="1"/>
            <a:r>
              <a:rPr lang="en-US" sz="3600" b="1" dirty="0">
                <a:solidFill>
                  <a:schemeClr val="bg1"/>
                </a:solidFill>
                <a:latin typeface="Baskerville" charset="0"/>
                <a:ea typeface="Baskerville" charset="0"/>
                <a:cs typeface="Baskerville" charset="0"/>
              </a:rPr>
              <a:t>Successful proposals show connections between research questions, objectives, methods, and results.</a:t>
            </a:r>
          </a:p>
          <a:p>
            <a:endParaRPr lang="en-US" dirty="0"/>
          </a:p>
        </p:txBody>
      </p:sp>
      <p:sp>
        <p:nvSpPr>
          <p:cNvPr id="5" name="Title 1">
            <a:extLst>
              <a:ext uri="{FF2B5EF4-FFF2-40B4-BE49-F238E27FC236}">
                <a16:creationId xmlns:a16="http://schemas.microsoft.com/office/drawing/2014/main" id="{9B769623-2B32-4A43-8FAE-B315F8D2BE68}"/>
              </a:ext>
            </a:extLst>
          </p:cNvPr>
          <p:cNvSpPr>
            <a:spLocks noGrp="1"/>
          </p:cNvSpPr>
          <p:nvPr>
            <p:ph type="title"/>
          </p:nvPr>
        </p:nvSpPr>
        <p:spPr>
          <a:xfrm>
            <a:off x="838200" y="365125"/>
            <a:ext cx="10515600" cy="1325563"/>
          </a:xfrm>
        </p:spPr>
        <p:txBody>
          <a:bodyPr>
            <a:normAutofit fontScale="90000"/>
          </a:bodyPr>
          <a:lstStyle/>
          <a:p>
            <a:r>
              <a:rPr lang="en-US" b="1" dirty="0">
                <a:solidFill>
                  <a:schemeClr val="bg1"/>
                </a:solidFill>
              </a:rPr>
              <a:t>General: What is a grant proposal?</a:t>
            </a:r>
          </a:p>
        </p:txBody>
      </p:sp>
    </p:spTree>
    <p:extLst>
      <p:ext uri="{BB962C8B-B14F-4D97-AF65-F5344CB8AC3E}">
        <p14:creationId xmlns:p14="http://schemas.microsoft.com/office/powerpoint/2010/main" val="350754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DD5E8A-4CDF-0D43-BE0E-B6AF01968438}"/>
              </a:ext>
            </a:extLst>
          </p:cNvPr>
          <p:cNvSpPr>
            <a:spLocks noGrp="1"/>
          </p:cNvSpPr>
          <p:nvPr>
            <p:ph idx="1"/>
          </p:nvPr>
        </p:nvSpPr>
        <p:spPr>
          <a:xfrm>
            <a:off x="838200" y="1387365"/>
            <a:ext cx="10665069" cy="5343065"/>
          </a:xfrm>
        </p:spPr>
        <p:txBody>
          <a:bodyPr>
            <a:normAutofit/>
          </a:bodyPr>
          <a:lstStyle/>
          <a:p>
            <a:r>
              <a:rPr lang="en-US" sz="3600" dirty="0">
                <a:solidFill>
                  <a:schemeClr val="bg1"/>
                </a:solidFill>
              </a:rPr>
              <a:t>What:</a:t>
            </a:r>
          </a:p>
          <a:p>
            <a:pPr lvl="1"/>
            <a:r>
              <a:rPr lang="en-US" sz="2800" dirty="0">
                <a:solidFill>
                  <a:schemeClr val="bg1"/>
                </a:solidFill>
              </a:rPr>
              <a:t>Is the central research question, creative inquiry  and/or purpose of the project?</a:t>
            </a:r>
          </a:p>
          <a:p>
            <a:pPr lvl="1"/>
            <a:r>
              <a:rPr lang="en-US" sz="2800" dirty="0">
                <a:solidFill>
                  <a:schemeClr val="bg1"/>
                </a:solidFill>
              </a:rPr>
              <a:t>Does it attempt to solve a problem? Or What do you want to discover?</a:t>
            </a:r>
          </a:p>
          <a:p>
            <a:r>
              <a:rPr lang="en-US" sz="3600" dirty="0">
                <a:solidFill>
                  <a:schemeClr val="bg1"/>
                </a:solidFill>
              </a:rPr>
              <a:t>Why:</a:t>
            </a:r>
          </a:p>
          <a:p>
            <a:pPr lvl="1"/>
            <a:r>
              <a:rPr lang="en-US" sz="2800" dirty="0">
                <a:solidFill>
                  <a:schemeClr val="bg1"/>
                </a:solidFill>
              </a:rPr>
              <a:t>Why (and how) is your research/creative project important to the field of study? </a:t>
            </a:r>
          </a:p>
          <a:p>
            <a:pPr lvl="2"/>
            <a:r>
              <a:rPr lang="en-US" sz="2400" dirty="0">
                <a:solidFill>
                  <a:schemeClr val="bg1"/>
                </a:solidFill>
              </a:rPr>
              <a:t>Does it make a contribution to the area of inquiry?</a:t>
            </a:r>
          </a:p>
          <a:p>
            <a:pPr lvl="1"/>
            <a:endParaRPr lang="en-US" b="1" dirty="0">
              <a:solidFill>
                <a:schemeClr val="bg1"/>
              </a:solidFill>
            </a:endParaRPr>
          </a:p>
          <a:p>
            <a:pPr lvl="1"/>
            <a:endParaRPr lang="en-US" sz="2000" dirty="0">
              <a:solidFill>
                <a:schemeClr val="bg1"/>
              </a:solidFill>
            </a:endParaRPr>
          </a:p>
          <a:p>
            <a:pPr lvl="1"/>
            <a:endParaRPr lang="en-US" sz="2000" dirty="0">
              <a:solidFill>
                <a:schemeClr val="bg1"/>
              </a:solidFill>
            </a:endParaRPr>
          </a:p>
          <a:p>
            <a:endParaRPr lang="en-US" dirty="0"/>
          </a:p>
        </p:txBody>
      </p:sp>
      <p:sp>
        <p:nvSpPr>
          <p:cNvPr id="4" name="Title 1">
            <a:extLst>
              <a:ext uri="{FF2B5EF4-FFF2-40B4-BE49-F238E27FC236}">
                <a16:creationId xmlns:a16="http://schemas.microsoft.com/office/drawing/2014/main" id="{72D55063-99E0-D44E-9AEF-D3222C76EEE4}"/>
              </a:ext>
            </a:extLst>
          </p:cNvPr>
          <p:cNvSpPr>
            <a:spLocks noGrp="1"/>
          </p:cNvSpPr>
          <p:nvPr>
            <p:ph type="title"/>
          </p:nvPr>
        </p:nvSpPr>
        <p:spPr>
          <a:xfrm flipV="1">
            <a:off x="1439332" y="127570"/>
            <a:ext cx="9914467" cy="237555"/>
          </a:xfrm>
        </p:spPr>
        <p:txBody>
          <a:bodyPr>
            <a:normAutofit fontScale="90000"/>
          </a:bodyPr>
          <a:lstStyle/>
          <a:p>
            <a:r>
              <a:rPr lang="en-US" b="1" dirty="0">
                <a:solidFill>
                  <a:schemeClr val="bg1"/>
                </a:solidFill>
              </a:rPr>
              <a:t>General</a:t>
            </a:r>
          </a:p>
        </p:txBody>
      </p:sp>
    </p:spTree>
    <p:extLst>
      <p:ext uri="{BB962C8B-B14F-4D97-AF65-F5344CB8AC3E}">
        <p14:creationId xmlns:p14="http://schemas.microsoft.com/office/powerpoint/2010/main" val="120689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DD5E8A-4CDF-0D43-BE0E-B6AF01968438}"/>
              </a:ext>
            </a:extLst>
          </p:cNvPr>
          <p:cNvSpPr>
            <a:spLocks noGrp="1"/>
          </p:cNvSpPr>
          <p:nvPr>
            <p:ph idx="1"/>
          </p:nvPr>
        </p:nvSpPr>
        <p:spPr>
          <a:xfrm>
            <a:off x="773722" y="1440352"/>
            <a:ext cx="10369061" cy="5417648"/>
          </a:xfrm>
        </p:spPr>
        <p:txBody>
          <a:bodyPr>
            <a:normAutofit/>
          </a:bodyPr>
          <a:lstStyle/>
          <a:p>
            <a:r>
              <a:rPr lang="en-US" sz="3200" dirty="0">
                <a:solidFill>
                  <a:schemeClr val="bg1"/>
                </a:solidFill>
              </a:rPr>
              <a:t>How:</a:t>
            </a:r>
          </a:p>
          <a:p>
            <a:pPr lvl="1"/>
            <a:r>
              <a:rPr lang="en-US" dirty="0">
                <a:solidFill>
                  <a:schemeClr val="bg1"/>
                </a:solidFill>
              </a:rPr>
              <a:t>How will you accomplish it? What will you do?</a:t>
            </a:r>
          </a:p>
          <a:p>
            <a:pPr lvl="1"/>
            <a:r>
              <a:rPr lang="en-US" dirty="0">
                <a:solidFill>
                  <a:schemeClr val="bg1"/>
                </a:solidFill>
              </a:rPr>
              <a:t>What methodology are you using in research or creative project?</a:t>
            </a:r>
          </a:p>
          <a:p>
            <a:r>
              <a:rPr lang="en-US" dirty="0">
                <a:solidFill>
                  <a:schemeClr val="bg1"/>
                </a:solidFill>
              </a:rPr>
              <a:t>When:</a:t>
            </a:r>
          </a:p>
          <a:p>
            <a:pPr lvl="1"/>
            <a:r>
              <a:rPr lang="en-US" dirty="0">
                <a:solidFill>
                  <a:schemeClr val="bg1"/>
                </a:solidFill>
              </a:rPr>
              <a:t>How long will it take you? </a:t>
            </a:r>
          </a:p>
          <a:p>
            <a:pPr lvl="1"/>
            <a:r>
              <a:rPr lang="en-US" dirty="0">
                <a:solidFill>
                  <a:schemeClr val="bg1"/>
                </a:solidFill>
              </a:rPr>
              <a:t>What is your schedule?</a:t>
            </a:r>
          </a:p>
          <a:p>
            <a:r>
              <a:rPr lang="en-US" sz="3200" dirty="0">
                <a:solidFill>
                  <a:schemeClr val="bg1"/>
                </a:solidFill>
              </a:rPr>
              <a:t>Results:</a:t>
            </a:r>
          </a:p>
          <a:p>
            <a:pPr lvl="1"/>
            <a:r>
              <a:rPr lang="en-US" dirty="0">
                <a:solidFill>
                  <a:schemeClr val="bg1"/>
                </a:solidFill>
              </a:rPr>
              <a:t>What are your expected results and/or conclusions?</a:t>
            </a:r>
          </a:p>
          <a:p>
            <a:pPr lvl="1"/>
            <a:r>
              <a:rPr lang="en-US" dirty="0">
                <a:solidFill>
                  <a:schemeClr val="bg1"/>
                </a:solidFill>
              </a:rPr>
              <a:t>What’s next?  Will you turn into a senior thesis, conference paper, performance piece, film, published article, etc.? </a:t>
            </a:r>
            <a:endParaRPr lang="en-US" b="1" dirty="0">
              <a:solidFill>
                <a:schemeClr val="bg1"/>
              </a:solidFill>
            </a:endParaRPr>
          </a:p>
          <a:p>
            <a:pPr lvl="1"/>
            <a:endParaRPr lang="en-US" sz="2000" b="1" dirty="0">
              <a:solidFill>
                <a:schemeClr val="bg1"/>
              </a:solidFill>
            </a:endParaRPr>
          </a:p>
          <a:p>
            <a:pPr lvl="1"/>
            <a:endParaRPr lang="en-US" sz="1600" dirty="0">
              <a:solidFill>
                <a:schemeClr val="bg1"/>
              </a:solidFill>
            </a:endParaRPr>
          </a:p>
          <a:p>
            <a:pPr lvl="1"/>
            <a:endParaRPr lang="en-US" sz="1600" dirty="0">
              <a:solidFill>
                <a:schemeClr val="bg1"/>
              </a:solidFill>
            </a:endParaRPr>
          </a:p>
          <a:p>
            <a:endParaRPr lang="en-US" dirty="0"/>
          </a:p>
        </p:txBody>
      </p:sp>
      <p:sp>
        <p:nvSpPr>
          <p:cNvPr id="4" name="Title 1">
            <a:extLst>
              <a:ext uri="{FF2B5EF4-FFF2-40B4-BE49-F238E27FC236}">
                <a16:creationId xmlns:a16="http://schemas.microsoft.com/office/drawing/2014/main" id="{BE181E3D-8DA4-F74F-BACA-E9A2B6B48D9C}"/>
              </a:ext>
            </a:extLst>
          </p:cNvPr>
          <p:cNvSpPr>
            <a:spLocks noGrp="1"/>
          </p:cNvSpPr>
          <p:nvPr>
            <p:ph type="title"/>
          </p:nvPr>
        </p:nvSpPr>
        <p:spPr>
          <a:xfrm>
            <a:off x="838200" y="365125"/>
            <a:ext cx="10515600" cy="1325563"/>
          </a:xfrm>
        </p:spPr>
        <p:txBody>
          <a:bodyPr>
            <a:normAutofit/>
          </a:bodyPr>
          <a:lstStyle/>
          <a:p>
            <a:r>
              <a:rPr lang="en-US" b="1" dirty="0">
                <a:solidFill>
                  <a:schemeClr val="bg1"/>
                </a:solidFill>
              </a:rPr>
              <a:t>General</a:t>
            </a:r>
          </a:p>
        </p:txBody>
      </p:sp>
    </p:spTree>
    <p:extLst>
      <p:ext uri="{BB962C8B-B14F-4D97-AF65-F5344CB8AC3E}">
        <p14:creationId xmlns:p14="http://schemas.microsoft.com/office/powerpoint/2010/main" val="353163669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4443</TotalTime>
  <Words>984</Words>
  <Application>Microsoft Macintosh PowerPoint</Application>
  <PresentationFormat>Widescreen</PresentationFormat>
  <Paragraphs>114</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Baskerville</vt:lpstr>
      <vt:lpstr>Calibri</vt:lpstr>
      <vt:lpstr>Corbel</vt:lpstr>
      <vt:lpstr>Wingdings</vt:lpstr>
      <vt:lpstr>Depth</vt:lpstr>
      <vt:lpstr>Grant Proposal Workshop</vt:lpstr>
      <vt:lpstr>Steps to Success</vt:lpstr>
      <vt:lpstr>Steps to Success!</vt:lpstr>
      <vt:lpstr>Steps to Success  Writing to Persuade</vt:lpstr>
      <vt:lpstr>Steps to Success</vt:lpstr>
      <vt:lpstr>General: What is a grant proposal?</vt:lpstr>
      <vt:lpstr>General: What is a grant proposal?</vt:lpstr>
      <vt:lpstr>General</vt:lpstr>
      <vt:lpstr>General</vt:lpstr>
      <vt:lpstr>General: Suggested Format</vt:lpstr>
      <vt:lpstr>General: Suggested Format</vt:lpstr>
      <vt:lpstr>General: Must include!</vt:lpstr>
      <vt:lpstr>How do I know if I need IRB Approval?  (Institutional Review Board)</vt:lpstr>
      <vt:lpstr>CUE: Required</vt:lpstr>
      <vt:lpstr> Budget  </vt:lpstr>
      <vt:lpstr>CUE Specific: Letter of Support  --Faculty Mentor</vt:lpstr>
      <vt:lpstr>General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Proposals</dc:title>
  <dc:creator>Eileen</dc:creator>
  <cp:lastModifiedBy>Bidmead, Julye</cp:lastModifiedBy>
  <cp:revision>98</cp:revision>
  <dcterms:created xsi:type="dcterms:W3CDTF">2015-10-23T22:29:08Z</dcterms:created>
  <dcterms:modified xsi:type="dcterms:W3CDTF">2020-03-12T14:40:47Z</dcterms:modified>
</cp:coreProperties>
</file>