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jc1E86pvx9GbtiyK6aDiqLyK9o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e4f33b0c6_1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de4f33b0c6_1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" type="body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9" name="Google Shape;29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 txBox="1"/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16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3" type="body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16"/>
          <p:cNvSpPr txBox="1"/>
          <p:nvPr>
            <p:ph idx="4" type="body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Relationship Id="rId4" Type="http://schemas.openxmlformats.org/officeDocument/2006/relationships/hyperlink" Target="mailto:piechota@chapman.edu" TargetMode="External"/><Relationship Id="rId5" Type="http://schemas.openxmlformats.org/officeDocument/2006/relationships/image" Target="../media/image10.png"/><Relationship Id="rId6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1" y="0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type="ctrTitle"/>
          </p:nvPr>
        </p:nvSpPr>
        <p:spPr>
          <a:xfrm>
            <a:off x="216195" y="3367335"/>
            <a:ext cx="114435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500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NSF CAREER WORKSHOP</a:t>
            </a:r>
            <a:br>
              <a:rPr b="1" lang="en-US">
                <a:solidFill>
                  <a:schemeClr val="lt1"/>
                </a:solidFill>
              </a:rPr>
            </a:br>
            <a:r>
              <a:rPr b="1" lang="en-US">
                <a:solidFill>
                  <a:schemeClr val="lt1"/>
                </a:solidFill>
              </a:rPr>
              <a:t>Tips for Success</a:t>
            </a:r>
            <a:br>
              <a:rPr b="1" lang="en-US">
                <a:solidFill>
                  <a:schemeClr val="lt1"/>
                </a:solidFill>
              </a:rPr>
            </a:br>
            <a:br>
              <a:rPr b="1" lang="en-US">
                <a:solidFill>
                  <a:schemeClr val="lt1"/>
                </a:solidFill>
              </a:rPr>
            </a:br>
            <a:br>
              <a:rPr b="1" lang="en-US">
                <a:solidFill>
                  <a:schemeClr val="lt1"/>
                </a:solidFill>
              </a:rPr>
            </a:br>
            <a:br>
              <a:rPr b="1" lang="en-US">
                <a:solidFill>
                  <a:schemeClr val="lt1"/>
                </a:solidFill>
              </a:rPr>
            </a:br>
            <a:r>
              <a:rPr b="1" lang="en-US" sz="4000">
                <a:solidFill>
                  <a:schemeClr val="lt1"/>
                </a:solidFill>
              </a:rPr>
              <a:t>Thomas Piechota – Office of Research </a:t>
            </a:r>
            <a:br>
              <a:rPr b="1" lang="en-US" sz="4000">
                <a:solidFill>
                  <a:schemeClr val="lt1"/>
                </a:solidFill>
              </a:rPr>
            </a:br>
            <a:r>
              <a:rPr b="1" lang="en-US" sz="4000">
                <a:solidFill>
                  <a:schemeClr val="lt1"/>
                </a:solidFill>
              </a:rPr>
              <a:t>Christopher Kim – Schmid College of Science and Technology</a:t>
            </a:r>
            <a:endParaRPr b="1" sz="40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50000"/>
              <a:buFont typeface="Calibri"/>
              <a:buNone/>
            </a:pPr>
            <a:r>
              <a:rPr b="1" lang="en-US" sz="4000">
                <a:solidFill>
                  <a:schemeClr val="lt1"/>
                </a:solidFill>
              </a:rPr>
              <a:t>Jennifer Funk - UC Davis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010" y="249382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110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NSF Funding has been increasing </a:t>
            </a:r>
            <a:br>
              <a:rPr b="1" lang="en-US" sz="48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$10B proposed for next budget</a:t>
            </a:r>
            <a:endParaRPr/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18167" y="1466877"/>
            <a:ext cx="7344479" cy="5510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gde4f33b0c6_1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010" y="249382"/>
            <a:ext cx="12179300" cy="685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de4f33b0c6_1_1"/>
          <p:cNvSpPr txBox="1"/>
          <p:nvPr>
            <p:ph type="title"/>
          </p:nvPr>
        </p:nvSpPr>
        <p:spPr>
          <a:xfrm>
            <a:off x="838200" y="11082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NSF Funding Success Rates</a:t>
            </a:r>
            <a:endParaRPr/>
          </a:p>
        </p:txBody>
      </p:sp>
      <p:pic>
        <p:nvPicPr>
          <p:cNvPr id="103" name="Google Shape;103;gde4f33b0c6_1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48103" y="1252950"/>
            <a:ext cx="8234275" cy="475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00" y="249382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 txBox="1"/>
          <p:nvPr>
            <p:ph type="title"/>
          </p:nvPr>
        </p:nvSpPr>
        <p:spPr>
          <a:xfrm>
            <a:off x="854612" y="-34436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What is NSF CAREER? 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150364" y="598210"/>
            <a:ext cx="105156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to support activities for early-career faculty (</a:t>
            </a:r>
            <a:r>
              <a:rPr b="0" i="1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 tenure at time of proposal submission</a:t>
            </a: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that build firm foundation for a lifetime of leadership in integrating education and research.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Available for all Directorates...due July 26, 2021</a:t>
            </a:r>
            <a:endParaRPr sz="2100"/>
          </a:p>
        </p:txBody>
      </p:sp>
      <p:sp>
        <p:nvSpPr>
          <p:cNvPr id="111" name="Google Shape;111;p3"/>
          <p:cNvSpPr txBox="1"/>
          <p:nvPr/>
        </p:nvSpPr>
        <p:spPr>
          <a:xfrm>
            <a:off x="1017142" y="2224090"/>
            <a:ext cx="8856300" cy="46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793" lvl="0" marL="228594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sz="2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597245" y="2758752"/>
            <a:ext cx="3571200" cy="714600"/>
          </a:xfrm>
          <a:prstGeom prst="rect">
            <a:avLst/>
          </a:prstGeom>
          <a:solidFill>
            <a:srgbClr val="C55A1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/>
          </a:p>
        </p:txBody>
      </p:sp>
      <p:sp>
        <p:nvSpPr>
          <p:cNvPr id="113" name="Google Shape;113;p3"/>
          <p:cNvSpPr/>
          <p:nvPr/>
        </p:nvSpPr>
        <p:spPr>
          <a:xfrm>
            <a:off x="4168412" y="2758752"/>
            <a:ext cx="3591300" cy="716100"/>
          </a:xfrm>
          <a:prstGeom prst="rect">
            <a:avLst/>
          </a:prstGeom>
          <a:solidFill>
            <a:schemeClr val="accent5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7788379" y="2747303"/>
            <a:ext cx="3581700" cy="685500"/>
          </a:xfrm>
          <a:prstGeom prst="rect">
            <a:avLst/>
          </a:prstGeom>
          <a:solidFill>
            <a:schemeClr val="accent6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Education</a:t>
            </a:r>
            <a:endParaRPr/>
          </a:p>
        </p:txBody>
      </p:sp>
      <p:sp>
        <p:nvSpPr>
          <p:cNvPr id="115" name="Google Shape;115;p3"/>
          <p:cNvSpPr/>
          <p:nvPr/>
        </p:nvSpPr>
        <p:spPr>
          <a:xfrm>
            <a:off x="597246" y="3432837"/>
            <a:ext cx="3571200" cy="3702000"/>
          </a:xfrm>
          <a:prstGeom prst="rect">
            <a:avLst/>
          </a:prstGeom>
          <a:solidFill>
            <a:srgbClr val="C55A1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Page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 to research your accomplishments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need to do some bragging here! </a:t>
            </a:r>
            <a:endParaRPr/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i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4168412" y="3432837"/>
            <a:ext cx="3591300" cy="3702000"/>
          </a:xfrm>
          <a:prstGeom prst="rect">
            <a:avLst/>
          </a:prstGeom>
          <a:solidFill>
            <a:schemeClr val="accent5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8-10 pages 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Concisely present research ideas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 preliminary data where appropriate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 charts/tables to show components of research</a:t>
            </a:r>
            <a:endParaRPr/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7794957" y="3432837"/>
            <a:ext cx="3575400" cy="3702000"/>
          </a:xfrm>
          <a:prstGeom prst="rect">
            <a:avLst/>
          </a:prstGeom>
          <a:solidFill>
            <a:schemeClr val="accent6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4-5 pages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Show an understanding of best (high impact) practices in your field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Leverage existing resources/programs (e.g., CUE) </a:t>
            </a:r>
            <a:endParaRPr/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4405987" y="2236496"/>
            <a:ext cx="318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CAREER PROPOSAL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00" y="249382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 txBox="1"/>
          <p:nvPr>
            <p:ph type="title"/>
          </p:nvPr>
        </p:nvSpPr>
        <p:spPr>
          <a:xfrm>
            <a:off x="838200" y="2493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Ingredients for a Strong Proposal</a:t>
            </a:r>
            <a:endParaRPr b="1" sz="3000">
              <a:solidFill>
                <a:srgbClr val="C00000"/>
              </a:solidFill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390330" y="1574945"/>
            <a:ext cx="7148542" cy="444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 with high merit and broader impacts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 written proposal (accessible to a broad audience)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Integrated research and education plan that is feasible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Compelling Department Letter showing institutional commitment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Letters of collaboration (if applicable)…not support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 that is consistent with all research and education activities  ($400K- $500K depending on Directorate over 5 years) </a:t>
            </a:r>
            <a:endParaRPr/>
          </a:p>
          <a:p>
            <a:pPr indent="-121285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1285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e recipe for creating a successful RFP" id="126" name="Google Shape;126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16502" y="2273300"/>
            <a:ext cx="3530600" cy="231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00" y="249382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/>
          <p:cNvSpPr txBox="1"/>
          <p:nvPr>
            <p:ph type="title"/>
          </p:nvPr>
        </p:nvSpPr>
        <p:spPr>
          <a:xfrm>
            <a:off x="838200" y="24938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Department Letter </a:t>
            </a:r>
            <a:endParaRPr b="1" sz="3000">
              <a:solidFill>
                <a:srgbClr val="C00000"/>
              </a:solidFill>
            </a:endParaRPr>
          </a:p>
        </p:txBody>
      </p:sp>
      <p:sp>
        <p:nvSpPr>
          <p:cNvPr id="133" name="Google Shape;133;p5"/>
          <p:cNvSpPr txBox="1"/>
          <p:nvPr/>
        </p:nvSpPr>
        <p:spPr>
          <a:xfrm>
            <a:off x="511100" y="1885496"/>
            <a:ext cx="7148542" cy="444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commitment to PIs activities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how Pis career goals and responsibilities align with institution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professional development and mentoring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Statement indicating PIs eligibility (non-tenure at time of proposal submission)</a:t>
            </a:r>
            <a:endParaRPr/>
          </a:p>
        </p:txBody>
      </p:sp>
      <p:pic>
        <p:nvPicPr>
          <p:cNvPr id="134" name="Google Shape;13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2285" y="1629884"/>
            <a:ext cx="3669654" cy="4702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178" y="10843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6"/>
          <p:cNvSpPr txBox="1"/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Other Tips – Start Early</a:t>
            </a:r>
            <a:br>
              <a:rPr b="1" lang="en-US" sz="4800">
                <a:solidFill>
                  <a:srgbClr val="C00000"/>
                </a:solidFill>
              </a:rPr>
            </a:br>
            <a:r>
              <a:rPr b="1" lang="en-US" sz="4000">
                <a:solidFill>
                  <a:srgbClr val="C00000"/>
                </a:solidFill>
              </a:rPr>
              <a:t>end of July Deadline</a:t>
            </a:r>
            <a:endParaRPr/>
          </a:p>
        </p:txBody>
      </p:sp>
      <p:sp>
        <p:nvSpPr>
          <p:cNvPr id="141" name="Google Shape;141;p6"/>
          <p:cNvSpPr txBox="1"/>
          <p:nvPr/>
        </p:nvSpPr>
        <p:spPr>
          <a:xfrm>
            <a:off x="1258097" y="667399"/>
            <a:ext cx="8856323" cy="46820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793" lvl="0" marL="228594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12701" y="1586394"/>
            <a:ext cx="2899920" cy="714679"/>
          </a:xfrm>
          <a:prstGeom prst="rect">
            <a:avLst/>
          </a:prstGeom>
          <a:solidFill>
            <a:srgbClr val="C55A1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3-6 months</a:t>
            </a:r>
            <a:endParaRPr/>
          </a:p>
        </p:txBody>
      </p:sp>
      <p:sp>
        <p:nvSpPr>
          <p:cNvPr id="143" name="Google Shape;143;p6"/>
          <p:cNvSpPr/>
          <p:nvPr/>
        </p:nvSpPr>
        <p:spPr>
          <a:xfrm>
            <a:off x="2931715" y="1574945"/>
            <a:ext cx="2955298" cy="715962"/>
          </a:xfrm>
          <a:prstGeom prst="rect">
            <a:avLst/>
          </a:prstGeom>
          <a:solidFill>
            <a:schemeClr val="accent5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 months</a:t>
            </a:r>
            <a:endParaRPr/>
          </a:p>
        </p:txBody>
      </p:sp>
      <p:sp>
        <p:nvSpPr>
          <p:cNvPr id="144" name="Google Shape;144;p6"/>
          <p:cNvSpPr/>
          <p:nvPr/>
        </p:nvSpPr>
        <p:spPr>
          <a:xfrm>
            <a:off x="5906107" y="1574945"/>
            <a:ext cx="2910586" cy="685534"/>
          </a:xfrm>
          <a:prstGeom prst="rect">
            <a:avLst/>
          </a:prstGeom>
          <a:solidFill>
            <a:schemeClr val="accent6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months</a:t>
            </a:r>
            <a:endParaRPr/>
          </a:p>
        </p:txBody>
      </p:sp>
      <p:sp>
        <p:nvSpPr>
          <p:cNvPr id="145" name="Google Shape;145;p6"/>
          <p:cNvSpPr/>
          <p:nvPr/>
        </p:nvSpPr>
        <p:spPr>
          <a:xfrm>
            <a:off x="12701" y="2260479"/>
            <a:ext cx="2899919" cy="3702145"/>
          </a:xfrm>
          <a:prstGeom prst="rect">
            <a:avLst/>
          </a:prstGeom>
          <a:solidFill>
            <a:srgbClr val="C55A11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Review program announcement in detail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Identified specific Division or Program 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Reach out to Director of program with summary</a:t>
            </a:r>
            <a:endParaRPr/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i="1"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2931715" y="2249030"/>
            <a:ext cx="2955298" cy="3702145"/>
          </a:xfrm>
          <a:prstGeom prst="rect">
            <a:avLst/>
          </a:prstGeom>
          <a:solidFill>
            <a:schemeClr val="accent5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Follow up if needed with Director of program 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Dedicate time for proposal writing 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Sponsored Projects Services (SPS)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Letter of support from Chair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collaborators </a:t>
            </a:r>
            <a:endParaRPr/>
          </a:p>
          <a:p>
            <a:pPr indent="-215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6"/>
          <p:cNvSpPr/>
          <p:nvPr/>
        </p:nvSpPr>
        <p:spPr>
          <a:xfrm>
            <a:off x="5912684" y="2260479"/>
            <a:ext cx="2905241" cy="3702145"/>
          </a:xfrm>
          <a:prstGeom prst="rect">
            <a:avLst/>
          </a:prstGeom>
          <a:solidFill>
            <a:schemeClr val="accent6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Complete first draft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Send to colleagues for feedback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discipline and/or someone who had a CAREER 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Finalize budget with SPS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Follow up on letters </a:t>
            </a:r>
            <a:endParaRPr/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6"/>
          <p:cNvSpPr/>
          <p:nvPr/>
        </p:nvSpPr>
        <p:spPr>
          <a:xfrm>
            <a:off x="8829210" y="1566516"/>
            <a:ext cx="2910586" cy="685534"/>
          </a:xfrm>
          <a:prstGeom prst="rect">
            <a:avLst/>
          </a:prstGeom>
          <a:solidFill>
            <a:srgbClr val="BF9000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1-2 weeks</a:t>
            </a:r>
            <a:endParaRPr/>
          </a:p>
        </p:txBody>
      </p:sp>
      <p:sp>
        <p:nvSpPr>
          <p:cNvPr id="149" name="Google Shape;149;p6"/>
          <p:cNvSpPr/>
          <p:nvPr/>
        </p:nvSpPr>
        <p:spPr>
          <a:xfrm>
            <a:off x="8835787" y="2252050"/>
            <a:ext cx="2905241" cy="3702145"/>
          </a:xfrm>
          <a:prstGeom prst="rect">
            <a:avLst/>
          </a:prstGeom>
          <a:solidFill>
            <a:srgbClr val="BF9000"/>
          </a:solidFill>
          <a:ln cap="flat" cmpd="sng" w="508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Incorporate revisions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Make list of suggested reviewers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Work with SPS to upload materials</a:t>
            </a:r>
            <a:endParaRPr/>
          </a:p>
          <a:p>
            <a:pPr indent="-3429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Ensure all other sections are complete (e.g., facilities, data)</a:t>
            </a:r>
            <a:endParaRPr/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342900" marR="0" rtl="0" algn="l">
              <a:lnSpc>
                <a:spcPct val="127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00" y="249382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7"/>
          <p:cNvSpPr txBox="1"/>
          <p:nvPr>
            <p:ph type="title"/>
          </p:nvPr>
        </p:nvSpPr>
        <p:spPr>
          <a:xfrm>
            <a:off x="844550" y="-903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Other Tips</a:t>
            </a:r>
            <a:br>
              <a:rPr b="1" lang="en-US" sz="4800">
                <a:solidFill>
                  <a:srgbClr val="C00000"/>
                </a:solidFill>
              </a:rPr>
            </a:br>
            <a:endParaRPr b="1" sz="3000">
              <a:solidFill>
                <a:srgbClr val="C00000"/>
              </a:solidFill>
            </a:endParaRPr>
          </a:p>
        </p:txBody>
      </p:sp>
      <p:sp>
        <p:nvSpPr>
          <p:cNvPr id="156" name="Google Shape;156;p7"/>
          <p:cNvSpPr txBox="1"/>
          <p:nvPr/>
        </p:nvSpPr>
        <p:spPr>
          <a:xfrm>
            <a:off x="72128" y="852527"/>
            <a:ext cx="7148542" cy="444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get accepted, read critically the reviews and how they might improve the activities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get rejected, revise based on comments and resubmit! You can submit 3 times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Funding rates vary depending on Directorate (20-30%)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reasons for non-compliant proposals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Co-principal investigator listed on the cover page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Departmental Letter is missing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 submission occurs after the deadline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 topic is not appropriate for NSF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description is missing Results from Prior NSF Support Section, if applicable </a:t>
            </a:r>
            <a:endParaRPr/>
          </a:p>
          <a:p>
            <a:pPr indent="-1079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83176" y="1316528"/>
            <a:ext cx="4550557" cy="444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700" y="0"/>
            <a:ext cx="12179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8"/>
          <p:cNvSpPr txBox="1"/>
          <p:nvPr>
            <p:ph type="title"/>
          </p:nvPr>
        </p:nvSpPr>
        <p:spPr>
          <a:xfrm>
            <a:off x="1672279" y="4786334"/>
            <a:ext cx="8951400" cy="95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Questions?</a:t>
            </a:r>
            <a:endParaRPr b="1" sz="4800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b="1" lang="en-US" sz="4800" u="sng">
                <a:solidFill>
                  <a:schemeClr val="hlink"/>
                </a:solidFill>
                <a:hlinkClick r:id="rId4"/>
              </a:rPr>
              <a:t>piechota@chapman.edu</a:t>
            </a:r>
            <a:r>
              <a:rPr b="1" lang="en-US" sz="4800">
                <a:solidFill>
                  <a:srgbClr val="C00000"/>
                </a:solidFill>
              </a:rPr>
              <a:t> </a:t>
            </a:r>
            <a:endParaRPr b="1" sz="4800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t/>
            </a:r>
            <a:endParaRPr b="1" sz="4800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Feel free to contact me if you want to see my CAREER Proposal </a:t>
            </a:r>
            <a:endParaRPr b="1" sz="4800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or </a:t>
            </a:r>
            <a:endParaRPr b="1" sz="4800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Calibri"/>
              <a:buNone/>
            </a:pPr>
            <a:r>
              <a:rPr b="1" lang="en-US" sz="4800">
                <a:solidFill>
                  <a:srgbClr val="C00000"/>
                </a:solidFill>
              </a:rPr>
              <a:t>You need yours to be reviewed</a:t>
            </a:r>
            <a:endParaRPr/>
          </a:p>
        </p:txBody>
      </p:sp>
      <p:pic>
        <p:nvPicPr>
          <p:cNvPr id="164" name="Google Shape;16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10558" y="615668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7443" y="405618"/>
            <a:ext cx="2857500" cy="284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2018-01-22T17:30:22Z</dcterms:created>
  <dc:creator>Microsoft Office User</dc:creator>
</cp:coreProperties>
</file>