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7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5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8435-34AD-4A47-98F7-A1352E8EEF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64F2D-5A32-2F47-B23E-AA8AFAAB3A52}"/>
              </a:ext>
            </a:extLst>
          </p:cNvPr>
          <p:cNvSpPr/>
          <p:nvPr/>
        </p:nvSpPr>
        <p:spPr>
          <a:xfrm>
            <a:off x="1287236" y="408422"/>
            <a:ext cx="9617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Response of Higher Education Institutions to the Outbreak of COVID-19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D0EE1-5E86-9442-B715-BA00449E5585}"/>
              </a:ext>
            </a:extLst>
          </p:cNvPr>
          <p:cNvSpPr txBox="1"/>
          <p:nvPr/>
        </p:nvSpPr>
        <p:spPr>
          <a:xfrm>
            <a:off x="1885267" y="2300238"/>
            <a:ext cx="84214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Greg Goldsmith, Ph.D.</a:t>
            </a:r>
          </a:p>
          <a:p>
            <a:pPr algn="ctr"/>
            <a:r>
              <a:rPr lang="en-US" sz="2200" dirty="0"/>
              <a:t>Director of the Grand Challenges Initiative </a:t>
            </a:r>
          </a:p>
          <a:p>
            <a:pPr algn="ctr"/>
            <a:endParaRPr lang="en-US" sz="2200" dirty="0"/>
          </a:p>
          <a:p>
            <a:pPr algn="ctr"/>
            <a:r>
              <a:rPr lang="en-US" sz="2200" i="1" dirty="0"/>
              <a:t>in collaboration with</a:t>
            </a:r>
          </a:p>
          <a:p>
            <a:pPr algn="ctr"/>
            <a:endParaRPr lang="en-US" sz="2200" i="1" dirty="0"/>
          </a:p>
          <a:p>
            <a:pPr algn="ctr"/>
            <a:r>
              <a:rPr lang="en-US" sz="2200" dirty="0"/>
              <a:t>Kendra </a:t>
            </a:r>
            <a:r>
              <a:rPr lang="en-US" sz="2200" dirty="0" err="1"/>
              <a:t>Ellertson</a:t>
            </a:r>
            <a:r>
              <a:rPr lang="en-US" sz="2200" dirty="0"/>
              <a:t> ‘21, Lauren Sanchez ‘21, Natasha </a:t>
            </a:r>
            <a:r>
              <a:rPr lang="en-US" sz="2200" dirty="0" err="1"/>
              <a:t>Lindert</a:t>
            </a:r>
            <a:r>
              <a:rPr lang="en-US" sz="2200" dirty="0"/>
              <a:t> ‘21, Sydni Au Hoy ‘22, Ashley </a:t>
            </a:r>
            <a:r>
              <a:rPr lang="en-US" sz="2200" dirty="0" err="1"/>
              <a:t>Okhovat</a:t>
            </a:r>
            <a:r>
              <a:rPr lang="en-US" sz="2200" dirty="0"/>
              <a:t> ‘22, Nicholas </a:t>
            </a:r>
            <a:r>
              <a:rPr lang="en-US" sz="2200" dirty="0" err="1"/>
              <a:t>Mirchandani</a:t>
            </a:r>
            <a:r>
              <a:rPr lang="en-US" sz="2200" dirty="0"/>
              <a:t> ‘21, Kristen </a:t>
            </a:r>
            <a:r>
              <a:rPr lang="en-US" sz="2200" dirty="0" err="1"/>
              <a:t>Nieders</a:t>
            </a:r>
            <a:r>
              <a:rPr lang="en-US" sz="2200" dirty="0"/>
              <a:t> ‘21, Corey McCrea ‘21, Cailyn Sakurai ’21, and Jessica Pratt ‘21</a:t>
            </a:r>
          </a:p>
          <a:p>
            <a:pPr algn="ctr"/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67746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47205-BDCC-BB46-A81A-8C6BCA773A6B}"/>
              </a:ext>
            </a:extLst>
          </p:cNvPr>
          <p:cNvSpPr txBox="1"/>
          <p:nvPr/>
        </p:nvSpPr>
        <p:spPr>
          <a:xfrm>
            <a:off x="0" y="76200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/>
              <a:t>How and when did institutions respond to the emergence of COVID-19?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FDF29-50C5-4345-9CE4-BD1C43912B3F}"/>
              </a:ext>
            </a:extLst>
          </p:cNvPr>
          <p:cNvSpPr txBox="1"/>
          <p:nvPr/>
        </p:nvSpPr>
        <p:spPr>
          <a:xfrm>
            <a:off x="437321" y="847571"/>
            <a:ext cx="5499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Modelling:</a:t>
            </a:r>
            <a:r>
              <a:rPr lang="en-US" sz="2400" i="1" dirty="0"/>
              <a:t> To what extent did campus closures affect rates of COVID-19 transmission? </a:t>
            </a:r>
          </a:p>
          <a:p>
            <a:endParaRPr lang="en-US" sz="2400" dirty="0"/>
          </a:p>
          <a:p>
            <a:r>
              <a:rPr lang="en-US" sz="2400" b="1" dirty="0"/>
              <a:t>Public Health:</a:t>
            </a:r>
            <a:r>
              <a:rPr lang="en-US" sz="2400" dirty="0"/>
              <a:t> </a:t>
            </a:r>
            <a:r>
              <a:rPr lang="en-US" sz="2400" i="1" dirty="0"/>
              <a:t>How quickly did different institutions respond to information and guidelines from health officials? </a:t>
            </a:r>
          </a:p>
          <a:p>
            <a:endParaRPr lang="en-US" sz="2400" dirty="0"/>
          </a:p>
          <a:p>
            <a:r>
              <a:rPr lang="en-US" sz="2400" b="1" dirty="0"/>
              <a:t>Higher Education:</a:t>
            </a:r>
            <a:r>
              <a:rPr lang="en-US" sz="2400" dirty="0"/>
              <a:t> </a:t>
            </a:r>
            <a:r>
              <a:rPr lang="en-US" sz="2400" i="1" dirty="0"/>
              <a:t>How did the characteristics of the institutions (e.g. size, public vs. private) affect the decisions?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58B70-6745-CE4C-9DC8-FA7BA8E3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27" y="1736035"/>
            <a:ext cx="5783771" cy="3468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FED14-FA95-FF4B-BFB1-032CF8D99EB3}"/>
              </a:ext>
            </a:extLst>
          </p:cNvPr>
          <p:cNvSpPr txBox="1"/>
          <p:nvPr/>
        </p:nvSpPr>
        <p:spPr>
          <a:xfrm rot="16200000">
            <a:off x="5192439" y="2732108"/>
            <a:ext cx="29949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HOSPITAL BEDS NEEDED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497BE-888F-F44A-8B73-713C6C15507A}"/>
              </a:ext>
            </a:extLst>
          </p:cNvPr>
          <p:cNvSpPr txBox="1"/>
          <p:nvPr/>
        </p:nvSpPr>
        <p:spPr>
          <a:xfrm>
            <a:off x="6825974" y="1219200"/>
            <a:ext cx="512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Closing Schools Slows the Transmission of COVID-19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4E31B-58A1-1744-BE39-B1A34D95D5A9}"/>
              </a:ext>
            </a:extLst>
          </p:cNvPr>
          <p:cNvSpPr txBox="1"/>
          <p:nvPr/>
        </p:nvSpPr>
        <p:spPr>
          <a:xfrm>
            <a:off x="9857331" y="5243998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Ferguson et al. 2020</a:t>
            </a:r>
          </a:p>
        </p:txBody>
      </p:sp>
    </p:spTree>
    <p:extLst>
      <p:ext uri="{BB962C8B-B14F-4D97-AF65-F5344CB8AC3E}">
        <p14:creationId xmlns:p14="http://schemas.microsoft.com/office/powerpoint/2010/main" val="220688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7AB94-FEB2-BB4E-B8C5-8D30089D392F}"/>
              </a:ext>
            </a:extLst>
          </p:cNvPr>
          <p:cNvSpPr txBox="1"/>
          <p:nvPr/>
        </p:nvSpPr>
        <p:spPr>
          <a:xfrm>
            <a:off x="23907" y="417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Higher Education for the Common Good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4DDE7-651C-EA46-ACA8-915FF6EC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05069"/>
            <a:ext cx="3935896" cy="5247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7E17B-CF19-734E-B874-729DC42FF614}"/>
              </a:ext>
            </a:extLst>
          </p:cNvPr>
          <p:cNvSpPr txBox="1"/>
          <p:nvPr/>
        </p:nvSpPr>
        <p:spPr>
          <a:xfrm>
            <a:off x="609200" y="1265848"/>
            <a:ext cx="65200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2400" dirty="0"/>
              <a:t>-This is more than a “teachable moment.” Our students are already using science and engineering to make the world around them a better place. </a:t>
            </a:r>
          </a:p>
          <a:p>
            <a:endParaRPr lang="en-US" sz="1400" dirty="0"/>
          </a:p>
          <a:p>
            <a:r>
              <a:rPr lang="en-US" sz="2400" dirty="0"/>
              <a:t>-Combining science and engineering with economics, history, and sociology is critical for solving grand challenges.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FF74F-F3FD-C24B-B7D7-AC977AE07341}"/>
              </a:ext>
            </a:extLst>
          </p:cNvPr>
          <p:cNvSpPr txBox="1"/>
          <p:nvPr/>
        </p:nvSpPr>
        <p:spPr>
          <a:xfrm>
            <a:off x="516835" y="2266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214</Words>
  <Application>Microsoft Macintosh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 Goldsmith</cp:lastModifiedBy>
  <cp:revision>18</cp:revision>
  <dcterms:created xsi:type="dcterms:W3CDTF">2018-03-15T23:08:40Z</dcterms:created>
  <dcterms:modified xsi:type="dcterms:W3CDTF">2020-05-01T21:55:42Z</dcterms:modified>
</cp:coreProperties>
</file>