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4" r:id="rId17"/>
    <p:sldId id="275" r:id="rId18"/>
    <p:sldId id="273" r:id="rId19"/>
    <p:sldId id="277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orland, Jill" initials="BJ" lastIdx="2" clrIdx="0">
    <p:extLst>
      <p:ext uri="{19B8F6BF-5375-455C-9EA6-DF929625EA0E}">
        <p15:presenceInfo xmlns:p15="http://schemas.microsoft.com/office/powerpoint/2012/main" userId="Borland, Jill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8" d="100"/>
          <a:sy n="58" d="100"/>
        </p:scale>
        <p:origin x="48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9D679-B2F8-43CC-9548-934EEB18C5F0}" type="datetimeFigureOut">
              <a:rPr lang="en-US" smtClean="0"/>
              <a:t>6/13/2022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4ABE1-598F-4CB7-A066-9ADA9EC7BB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9318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9D679-B2F8-43CC-9548-934EEB18C5F0}" type="datetimeFigureOut">
              <a:rPr lang="en-US" smtClean="0"/>
              <a:t>6/13/2022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4ABE1-598F-4CB7-A066-9ADA9EC7BB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6795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9D679-B2F8-43CC-9548-934EEB18C5F0}" type="datetimeFigureOut">
              <a:rPr lang="en-US" smtClean="0"/>
              <a:t>6/13/2022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4ABE1-598F-4CB7-A066-9ADA9EC7BB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815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9D679-B2F8-43CC-9548-934EEB18C5F0}" type="datetimeFigureOut">
              <a:rPr lang="en-US" smtClean="0"/>
              <a:t>6/13/2022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4ABE1-598F-4CB7-A066-9ADA9EC7BB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2243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9D679-B2F8-43CC-9548-934EEB18C5F0}" type="datetimeFigureOut">
              <a:rPr lang="en-US" smtClean="0"/>
              <a:t>6/13/2022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4ABE1-598F-4CB7-A066-9ADA9EC7BB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803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9D679-B2F8-43CC-9548-934EEB18C5F0}" type="datetimeFigureOut">
              <a:rPr lang="en-US" smtClean="0"/>
              <a:t>6/13/2022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4ABE1-598F-4CB7-A066-9ADA9EC7BB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6882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9D679-B2F8-43CC-9548-934EEB18C5F0}" type="datetimeFigureOut">
              <a:rPr lang="en-US" smtClean="0"/>
              <a:t>6/13/2022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4ABE1-598F-4CB7-A066-9ADA9EC7BB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213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9D679-B2F8-43CC-9548-934EEB18C5F0}" type="datetimeFigureOut">
              <a:rPr lang="en-US" smtClean="0"/>
              <a:t>6/13/2022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4ABE1-598F-4CB7-A066-9ADA9EC7BB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4058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9D679-B2F8-43CC-9548-934EEB18C5F0}" type="datetimeFigureOut">
              <a:rPr lang="en-US" smtClean="0"/>
              <a:t>6/13/2022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4ABE1-598F-4CB7-A066-9ADA9EC7BB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1623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9D679-B2F8-43CC-9548-934EEB18C5F0}" type="datetimeFigureOut">
              <a:rPr lang="en-US" smtClean="0"/>
              <a:t>6/13/2022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4ABE1-598F-4CB7-A066-9ADA9EC7BB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339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9D679-B2F8-43CC-9548-934EEB18C5F0}" type="datetimeFigureOut">
              <a:rPr lang="en-US" smtClean="0"/>
              <a:t>6/13/2022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4ABE1-598F-4CB7-A066-9ADA9EC7BB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5136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69D679-B2F8-43CC-9548-934EEB18C5F0}" type="datetimeFigureOut">
              <a:rPr lang="en-US" smtClean="0"/>
              <a:t>6/13/2022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B4ABE1-598F-4CB7-A066-9ADA9EC7BB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063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826" y="670560"/>
            <a:ext cx="11498214" cy="5812563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>
            <a:off x="211415" y="1746422"/>
            <a:ext cx="374822" cy="222422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470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136" y="434197"/>
            <a:ext cx="11305767" cy="5182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8371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457" y="509553"/>
            <a:ext cx="11690577" cy="5520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2848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751" y="259693"/>
            <a:ext cx="11660369" cy="5461293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 rot="10800000">
            <a:off x="6750905" y="2290044"/>
            <a:ext cx="448964" cy="243016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267122" y="2188442"/>
            <a:ext cx="2494716" cy="4154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050" dirty="0"/>
              <a:t>This permission authorization is regarding internal Chapman permissions only.</a:t>
            </a:r>
          </a:p>
        </p:txBody>
      </p:sp>
      <p:sp>
        <p:nvSpPr>
          <p:cNvPr id="5" name="Right Arrow 4"/>
          <p:cNvSpPr/>
          <p:nvPr/>
        </p:nvSpPr>
        <p:spPr>
          <a:xfrm rot="10800000">
            <a:off x="8547430" y="3274466"/>
            <a:ext cx="448964" cy="243016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9083566" y="3188225"/>
            <a:ext cx="2494716" cy="57708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050" dirty="0"/>
              <a:t>If Abstract/Summary is uploaded to Cayuse SP as an attachment, please enter </a:t>
            </a:r>
            <a:r>
              <a:rPr lang="en-US" sz="1050" b="1" dirty="0"/>
              <a:t>Attached</a:t>
            </a:r>
            <a:r>
              <a:rPr lang="en-US" sz="1050" dirty="0"/>
              <a:t> in this text box.</a:t>
            </a:r>
          </a:p>
        </p:txBody>
      </p:sp>
    </p:spTree>
    <p:extLst>
      <p:ext uri="{BB962C8B-B14F-4D97-AF65-F5344CB8AC3E}">
        <p14:creationId xmlns:p14="http://schemas.microsoft.com/office/powerpoint/2010/main" val="34817249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" y="232682"/>
            <a:ext cx="12050077" cy="6289257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 rot="10800000">
            <a:off x="3966516" y="5815838"/>
            <a:ext cx="448964" cy="243016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521184" y="5815838"/>
            <a:ext cx="3527184" cy="57708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050" b="1" dirty="0">
                <a:solidFill>
                  <a:srgbClr val="FF0000"/>
                </a:solidFill>
              </a:rPr>
              <a:t>IMPORTANT:</a:t>
            </a:r>
            <a:r>
              <a:rPr lang="en-US" sz="1050" b="1" dirty="0"/>
              <a:t> Be sure to answer this question regarding PI Incentive Pay Program, since the university policy states PIs must opt in at the time of proposal.</a:t>
            </a:r>
          </a:p>
        </p:txBody>
      </p:sp>
    </p:spTree>
    <p:extLst>
      <p:ext uri="{BB962C8B-B14F-4D97-AF65-F5344CB8AC3E}">
        <p14:creationId xmlns:p14="http://schemas.microsoft.com/office/powerpoint/2010/main" val="13694721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488" y="235130"/>
            <a:ext cx="11475814" cy="5770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1572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32" y="973476"/>
            <a:ext cx="11973377" cy="5162278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 rot="10800000">
            <a:off x="8015333" y="1338883"/>
            <a:ext cx="448964" cy="243016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8532219" y="1330119"/>
            <a:ext cx="3371457" cy="2517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050" b="1" dirty="0">
                <a:solidFill>
                  <a:srgbClr val="FF0000"/>
                </a:solidFill>
              </a:rPr>
              <a:t>Please note instruction regarding proposal documents.</a:t>
            </a:r>
            <a:endParaRPr lang="en-US" sz="1050" b="1" dirty="0"/>
          </a:p>
        </p:txBody>
      </p:sp>
    </p:spTree>
    <p:extLst>
      <p:ext uri="{BB962C8B-B14F-4D97-AF65-F5344CB8AC3E}">
        <p14:creationId xmlns:p14="http://schemas.microsoft.com/office/powerpoint/2010/main" val="6436525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064" y="543522"/>
            <a:ext cx="10581049" cy="4250900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 rot="10800000">
            <a:off x="7409933" y="3723898"/>
            <a:ext cx="448964" cy="243016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948125" y="3539917"/>
            <a:ext cx="3527184" cy="7386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050" b="1" dirty="0">
                <a:solidFill>
                  <a:srgbClr val="FF0000"/>
                </a:solidFill>
              </a:rPr>
              <a:t>IMPORTANT:</a:t>
            </a:r>
            <a:r>
              <a:rPr lang="en-US" sz="1050" b="1" dirty="0"/>
              <a:t> </a:t>
            </a:r>
            <a:r>
              <a:rPr lang="en-US" sz="1050" dirty="0"/>
              <a:t>Review Approving Units list above.  If the list appears correct, click </a:t>
            </a:r>
            <a:r>
              <a:rPr lang="en-US" sz="1050" b="1" dirty="0"/>
              <a:t>Authorize Unit Listing</a:t>
            </a:r>
            <a:r>
              <a:rPr lang="en-US" sz="1050" dirty="0"/>
              <a:t>.  If the list appears to be incorrect, please contact your SPS Research Administrator for assistance.</a:t>
            </a:r>
          </a:p>
        </p:txBody>
      </p:sp>
    </p:spTree>
    <p:extLst>
      <p:ext uri="{BB962C8B-B14F-4D97-AF65-F5344CB8AC3E}">
        <p14:creationId xmlns:p14="http://schemas.microsoft.com/office/powerpoint/2010/main" val="22098701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373" y="266438"/>
            <a:ext cx="11969386" cy="47815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373" y="5047988"/>
            <a:ext cx="2095543" cy="323850"/>
          </a:xfrm>
          <a:prstGeom prst="rect">
            <a:avLst/>
          </a:prstGeom>
        </p:spPr>
      </p:pic>
      <p:sp>
        <p:nvSpPr>
          <p:cNvPr id="4" name="Right Arrow 3"/>
          <p:cNvSpPr/>
          <p:nvPr/>
        </p:nvSpPr>
        <p:spPr>
          <a:xfrm rot="10800000">
            <a:off x="2309426" y="5088405"/>
            <a:ext cx="448964" cy="243016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812040" y="5002164"/>
            <a:ext cx="5259033" cy="41549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050" b="1" dirty="0"/>
              <a:t>A complete list of green checks appears when all required items have been completed.  Please notify your SPS Research Administrator when you are ready to route your proposal.</a:t>
            </a:r>
          </a:p>
        </p:txBody>
      </p:sp>
    </p:spTree>
    <p:extLst>
      <p:ext uri="{BB962C8B-B14F-4D97-AF65-F5344CB8AC3E}">
        <p14:creationId xmlns:p14="http://schemas.microsoft.com/office/powerpoint/2010/main" val="31203757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210357" y="160282"/>
            <a:ext cx="2966125" cy="6290852"/>
          </a:xfrm>
          <a:prstGeom prst="rect">
            <a:avLst/>
          </a:prstGeom>
        </p:spPr>
      </p:pic>
      <p:sp>
        <p:nvSpPr>
          <p:cNvPr id="4" name="Right Arrow 3"/>
          <p:cNvSpPr/>
          <p:nvPr/>
        </p:nvSpPr>
        <p:spPr>
          <a:xfrm rot="10800000">
            <a:off x="2727518" y="5963758"/>
            <a:ext cx="448964" cy="243016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237668" y="5963758"/>
            <a:ext cx="5260379" cy="2539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050" dirty="0"/>
              <a:t>Once a proposal has been submitted for routing, the status of approvals can be viewed here.</a:t>
            </a:r>
          </a:p>
        </p:txBody>
      </p:sp>
    </p:spTree>
    <p:extLst>
      <p:ext uri="{BB962C8B-B14F-4D97-AF65-F5344CB8AC3E}">
        <p14:creationId xmlns:p14="http://schemas.microsoft.com/office/powerpoint/2010/main" val="15529879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75489" y="554477"/>
            <a:ext cx="1038914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REMINDERS:</a:t>
            </a: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Non-federal (Cayuse SP only)</a:t>
            </a:r>
          </a:p>
          <a:p>
            <a:pPr lvl="1"/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Federal (Cayuse SP </a:t>
            </a:r>
            <a:r>
              <a:rPr lang="en-US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Cayuse 424 application)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43973" y="3433866"/>
            <a:ext cx="9046723" cy="1754326"/>
          </a:xfrm>
          <a:prstGeom prst="rect">
            <a:avLst/>
          </a:prstGeom>
          <a:noFill/>
          <a:ln w="41275" cap="rnd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Please remember to contact SPS at any time if you need assistance.  We’re happy to help!</a:t>
            </a:r>
          </a:p>
          <a:p>
            <a:endParaRPr lang="en-US" b="1" dirty="0">
              <a:solidFill>
                <a:srgbClr val="C00000"/>
              </a:solidFill>
            </a:endParaRPr>
          </a:p>
          <a:p>
            <a:pPr algn="ctr"/>
            <a:r>
              <a:rPr lang="en-US" b="1" dirty="0">
                <a:solidFill>
                  <a:srgbClr val="C00000"/>
                </a:solidFill>
              </a:rPr>
              <a:t>Molly McCarty, Co-Director SPS, Pre-Award, ext. 7394</a:t>
            </a:r>
          </a:p>
          <a:p>
            <a:pPr algn="ctr"/>
            <a:r>
              <a:rPr lang="en-US" b="1" dirty="0">
                <a:solidFill>
                  <a:srgbClr val="C00000"/>
                </a:solidFill>
              </a:rPr>
              <a:t>Megan Faulkner, SPS Research Administrator, ext. 5459</a:t>
            </a:r>
          </a:p>
          <a:p>
            <a:pPr algn="ctr"/>
            <a:endParaRPr lang="en-US" b="1" dirty="0">
              <a:solidFill>
                <a:srgbClr val="C00000"/>
              </a:solidFill>
            </a:endParaRPr>
          </a:p>
          <a:p>
            <a:pPr algn="ctr"/>
            <a:endParaRPr 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68236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086" y="487319"/>
            <a:ext cx="10829925" cy="6229350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 rot="10800000">
            <a:off x="5269447" y="5782966"/>
            <a:ext cx="374822" cy="222422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677220" y="5753104"/>
            <a:ext cx="3516207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/>
              <a:t>Choose appropriate code from the dropdown menu</a:t>
            </a:r>
          </a:p>
        </p:txBody>
      </p:sp>
      <p:sp>
        <p:nvSpPr>
          <p:cNvPr id="5" name="Right Arrow 4"/>
          <p:cNvSpPr/>
          <p:nvPr/>
        </p:nvSpPr>
        <p:spPr>
          <a:xfrm rot="10800000">
            <a:off x="5311985" y="4263084"/>
            <a:ext cx="374822" cy="222422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747241" y="4153415"/>
            <a:ext cx="3989883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/>
              <a:t>Choose college or departmental support person.  If none, then choose the appropriate SPS Research Administrator</a:t>
            </a:r>
          </a:p>
        </p:txBody>
      </p:sp>
    </p:spTree>
    <p:extLst>
      <p:ext uri="{BB962C8B-B14F-4D97-AF65-F5344CB8AC3E}">
        <p14:creationId xmlns:p14="http://schemas.microsoft.com/office/powerpoint/2010/main" val="14689972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887" y="914400"/>
            <a:ext cx="10944225" cy="5029200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 rot="10800000">
            <a:off x="5721177" y="2496064"/>
            <a:ext cx="448964" cy="243016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249750" y="2378501"/>
            <a:ext cx="5085515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/>
              <a:t>Select unit that will dedicate resources to the project, if no key personnel from that unit are included in the proposal (lab use, students from that unit, etc.)</a:t>
            </a:r>
          </a:p>
        </p:txBody>
      </p:sp>
    </p:spTree>
    <p:extLst>
      <p:ext uri="{BB962C8B-B14F-4D97-AF65-F5344CB8AC3E}">
        <p14:creationId xmlns:p14="http://schemas.microsoft.com/office/powerpoint/2010/main" val="5784906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007" y="470158"/>
            <a:ext cx="11848147" cy="5663534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 rot="10800000">
            <a:off x="5185717" y="2965621"/>
            <a:ext cx="448964" cy="243016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693696" y="2931639"/>
            <a:ext cx="1778024" cy="7386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050" dirty="0"/>
              <a:t>If unsure of person months calculation, enter 0 and SPS will calculate for you.  Field cannot be left blank.</a:t>
            </a:r>
          </a:p>
        </p:txBody>
      </p:sp>
    </p:spTree>
    <p:extLst>
      <p:ext uri="{BB962C8B-B14F-4D97-AF65-F5344CB8AC3E}">
        <p14:creationId xmlns:p14="http://schemas.microsoft.com/office/powerpoint/2010/main" val="31521943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675" y="92360"/>
            <a:ext cx="11577502" cy="639416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5502" y="6486525"/>
            <a:ext cx="9210675" cy="371475"/>
          </a:xfrm>
          <a:prstGeom prst="rect">
            <a:avLst/>
          </a:prstGeom>
        </p:spPr>
      </p:pic>
      <p:sp>
        <p:nvSpPr>
          <p:cNvPr id="4" name="Right Arrow 3"/>
          <p:cNvSpPr/>
          <p:nvPr/>
        </p:nvSpPr>
        <p:spPr>
          <a:xfrm rot="8584984">
            <a:off x="9493273" y="5055023"/>
            <a:ext cx="738238" cy="259151"/>
          </a:xfrm>
          <a:prstGeom prst="rightArrow">
            <a:avLst>
              <a:gd name="adj1" fmla="val 50675"/>
              <a:gd name="adj2" fmla="val 50000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991485" y="4332672"/>
            <a:ext cx="1778024" cy="57708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050" dirty="0"/>
              <a:t>Click the F&amp;A Rate field to choose the appropriate indirect rate for the project.</a:t>
            </a:r>
          </a:p>
        </p:txBody>
      </p:sp>
    </p:spTree>
    <p:extLst>
      <p:ext uri="{BB962C8B-B14F-4D97-AF65-F5344CB8AC3E}">
        <p14:creationId xmlns:p14="http://schemas.microsoft.com/office/powerpoint/2010/main" val="27104924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1039" y="271334"/>
            <a:ext cx="10039350" cy="6134100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 rot="10800000">
            <a:off x="7904203" y="4959177"/>
            <a:ext cx="448964" cy="243016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8428658" y="4760781"/>
            <a:ext cx="1778024" cy="57708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050" dirty="0"/>
              <a:t>If </a:t>
            </a:r>
            <a:r>
              <a:rPr lang="en-US" sz="1050" b="1" dirty="0"/>
              <a:t>Yes</a:t>
            </a:r>
            <a:r>
              <a:rPr lang="en-US" sz="1050" dirty="0"/>
              <a:t>, choose resource(s) from the list and provide explanation.</a:t>
            </a:r>
          </a:p>
        </p:txBody>
      </p:sp>
    </p:spTree>
    <p:extLst>
      <p:ext uri="{BB962C8B-B14F-4D97-AF65-F5344CB8AC3E}">
        <p14:creationId xmlns:p14="http://schemas.microsoft.com/office/powerpoint/2010/main" val="41072615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604" y="272639"/>
            <a:ext cx="11804710" cy="5501144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 rot="10800000">
            <a:off x="8159576" y="3023211"/>
            <a:ext cx="448964" cy="243016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8667555" y="2856178"/>
            <a:ext cx="2741850" cy="7386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050" dirty="0"/>
              <a:t>Click to search for subcontractor.  If sub is not included on the list, please contact SPS Research Administrator and they can add the subcontractor for you.</a:t>
            </a:r>
          </a:p>
        </p:txBody>
      </p:sp>
    </p:spTree>
    <p:extLst>
      <p:ext uri="{BB962C8B-B14F-4D97-AF65-F5344CB8AC3E}">
        <p14:creationId xmlns:p14="http://schemas.microsoft.com/office/powerpoint/2010/main" val="1977900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485" y="441639"/>
            <a:ext cx="11858762" cy="5698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3191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508" y="213087"/>
            <a:ext cx="11669486" cy="6502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6627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326</TotalTime>
  <Words>347</Words>
  <Application>Microsoft Office PowerPoint</Application>
  <PresentationFormat>Widescreen</PresentationFormat>
  <Paragraphs>24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Chapman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Borland, Jill</dc:creator>
  <cp:lastModifiedBy>McCarty, Molly</cp:lastModifiedBy>
  <cp:revision>28</cp:revision>
  <dcterms:created xsi:type="dcterms:W3CDTF">2018-05-31T23:21:09Z</dcterms:created>
  <dcterms:modified xsi:type="dcterms:W3CDTF">2022-06-13T21:00:40Z</dcterms:modified>
</cp:coreProperties>
</file>