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91" r:id="rId2"/>
    <p:sldId id="292" r:id="rId3"/>
    <p:sldId id="287" r:id="rId4"/>
    <p:sldId id="283" r:id="rId5"/>
    <p:sldId id="293" r:id="rId6"/>
    <p:sldId id="296" r:id="rId7"/>
    <p:sldId id="289" r:id="rId8"/>
    <p:sldId id="297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4" r:id="rId23"/>
    <p:sldId id="313" r:id="rId24"/>
    <p:sldId id="312" r:id="rId25"/>
    <p:sldId id="315" r:id="rId26"/>
    <p:sldId id="28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siree L. Vera" initials="DLV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0000"/>
    <a:srgbClr val="FF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82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594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DF98DC-EA50-458E-82F9-FF29C0466B3D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92EBC-29DC-4D99-ABF9-4F8A612E8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990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92EBC-29DC-4D99-ABF9-4F8A612E8F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518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92EBC-29DC-4D99-ABF9-4F8A612E8F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647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92EBC-29DC-4D99-ABF9-4F8A612E8FD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740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CA843A8F-1755-4459-A628-BB451CF26449}" type="datetime1">
              <a:rPr lang="en-US" smtClean="0"/>
              <a:t>3/8/2024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r>
              <a:rPr lang="en-US"/>
              <a:t>Office of Research Compliance v4-2016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B28905E4-4BC0-428F-9E4E-5B5DFB00D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74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9795-8974-4E43-BF17-3785E4F171EA}" type="datetime1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Research Compliance v4-2016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905E4-4BC0-428F-9E4E-5B5DFB00D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132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EE920-F571-4042-8D4D-0B01EB5C74CB}" type="datetime1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Research Compliance v4-2016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905E4-4BC0-428F-9E4E-5B5DFB00D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483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D043-6ED3-4B9F-9A31-DA4A4B55D56B}" type="datetime1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Research Compliance v4-2016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905E4-4BC0-428F-9E4E-5B5DFB00D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53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3E7E7-A338-4F5E-8BD4-A8AED1FE28D6}" type="datetime1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Research Compliance v4-2016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905E4-4BC0-428F-9E4E-5B5DFB00D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91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ACEAE-30CA-4704-A34A-A5B6317AEF41}" type="datetime1">
              <a:rPr lang="en-US" smtClean="0"/>
              <a:t>3/8/2024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Research Compliance v4-2016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905E4-4BC0-428F-9E4E-5B5DFB00D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291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E827-A0DA-43BA-ACB9-35749A52EAC4}" type="datetime1">
              <a:rPr lang="en-US" smtClean="0"/>
              <a:t>3/8/2024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Research Compliance v4-2016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905E4-4BC0-428F-9E4E-5B5DFB00D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516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41C1D-2C2A-4E8B-8775-9008860C2EF8}" type="datetime1">
              <a:rPr lang="en-US" smtClean="0"/>
              <a:t>3/8/2024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Research Compliance v4-2016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905E4-4BC0-428F-9E4E-5B5DFB00D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147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F19C4-E8D5-4035-938C-F7821F5CCF20}" type="datetime1">
              <a:rPr lang="en-US" smtClean="0"/>
              <a:t>3/8/2024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Research Compliance v4-2016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905E4-4BC0-428F-9E4E-5B5DFB00D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940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A3455-ED6E-45B7-941A-1473B6822C5F}" type="datetime1">
              <a:rPr lang="en-US" smtClean="0"/>
              <a:t>3/8/2024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Research Compliance v4-2016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B28905E4-4BC0-428F-9E4E-5B5DFB00D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789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AEC475AF-746E-4354-9141-A93A40DCD96D}" type="datetime1">
              <a:rPr lang="en-US" smtClean="0"/>
              <a:t>3/8/2024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r>
              <a:rPr lang="en-US"/>
              <a:t>Office of Research Compliance v4-2016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B28905E4-4BC0-428F-9E4E-5B5DFB00D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797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0C87D4C5-CAAA-4839-A523-E532E774B3CA}" type="datetime1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Office of Research Compliance v4-2016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B28905E4-4BC0-428F-9E4E-5B5DFB00D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882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apman.edu/research/integrity/irb/index.aspx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irb@chapman.edu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chapman.edu/research/integrity/irb/cayuse-irb.aspx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irb@chapman.ed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s://www.chapman.edu/research/integrity/irb/forms-and-instructions.asp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irb@chapman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apman.edu/research/integrity/irb/training-and-continuing-education.asp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mailto:irb@chapman.ed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hapman.cayuse424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8CFBB7B-5EFC-2C00-0EE2-3F82CCD39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Office for Research Integrity and Compliance v5-2024</a:t>
            </a:r>
          </a:p>
        </p:txBody>
      </p:sp>
      <p:pic>
        <p:nvPicPr>
          <p:cNvPr id="1026" name="Picture 2" descr="Image result for chapman university logo">
            <a:extLst>
              <a:ext uri="{FF2B5EF4-FFF2-40B4-BE49-F238E27FC236}">
                <a16:creationId xmlns:a16="http://schemas.microsoft.com/office/drawing/2014/main" id="{B1BE9F21-3844-DC4D-9D48-80F4D0D5C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761" y="1269700"/>
            <a:ext cx="3549239" cy="273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5E042AB-C4EA-CB04-E139-F59B5FE68037}"/>
              </a:ext>
            </a:extLst>
          </p:cNvPr>
          <p:cNvCxnSpPr>
            <a:cxnSpLocks/>
          </p:cNvCxnSpPr>
          <p:nvPr/>
        </p:nvCxnSpPr>
        <p:spPr>
          <a:xfrm>
            <a:off x="6443830" y="1850315"/>
            <a:ext cx="0" cy="157868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9F86AE5-11B3-0CE2-9D10-D5DD22AAB840}"/>
              </a:ext>
            </a:extLst>
          </p:cNvPr>
          <p:cNvSpPr txBox="1"/>
          <p:nvPr/>
        </p:nvSpPr>
        <p:spPr>
          <a:xfrm>
            <a:off x="6895651" y="2130014"/>
            <a:ext cx="22268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Institutional Review Board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279711-B4E5-491C-4ECA-C5F7379D4284}"/>
              </a:ext>
            </a:extLst>
          </p:cNvPr>
          <p:cNvSpPr txBox="1"/>
          <p:nvPr/>
        </p:nvSpPr>
        <p:spPr>
          <a:xfrm>
            <a:off x="2554044" y="4892570"/>
            <a:ext cx="70839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Cayuse IRB Instruction Manual</a:t>
            </a:r>
          </a:p>
        </p:txBody>
      </p:sp>
    </p:spTree>
    <p:extLst>
      <p:ext uri="{BB962C8B-B14F-4D97-AF65-F5344CB8AC3E}">
        <p14:creationId xmlns:p14="http://schemas.microsoft.com/office/powerpoint/2010/main" val="2235782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7652C83-35E7-6EBA-595A-A194549FE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Office for Research Integrity and Compliance v5-2024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E350CE20-E32E-0C82-A1E0-F27B04E5CF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315"/>
            <a:ext cx="12192000" cy="54471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1B4D6E-3706-DCCF-1055-2365793126AC}"/>
              </a:ext>
            </a:extLst>
          </p:cNvPr>
          <p:cNvSpPr txBox="1"/>
          <p:nvPr/>
        </p:nvSpPr>
        <p:spPr>
          <a:xfrm>
            <a:off x="4719020" y="2736502"/>
            <a:ext cx="3015727" cy="138499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/>
              <a:t>To begin a new protocol, click “New Study”</a:t>
            </a:r>
          </a:p>
        </p:txBody>
      </p:sp>
      <p:pic>
        <p:nvPicPr>
          <p:cNvPr id="7" name="Graphic 6" descr="Arrow Right with solid fill">
            <a:extLst>
              <a:ext uri="{FF2B5EF4-FFF2-40B4-BE49-F238E27FC236}">
                <a16:creationId xmlns:a16="http://schemas.microsoft.com/office/drawing/2014/main" id="{216BF814-8250-C97A-F501-0389064583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927133">
            <a:off x="6941509" y="1486731"/>
            <a:ext cx="3495983" cy="185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655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EADEBE62-DA28-0BEB-1C50-AE32BA11F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2080"/>
            <a:ext cx="12192000" cy="5413839"/>
          </a:xfrm>
          <a:prstGeom prst="rect">
            <a:avLst/>
          </a:prstGeom>
        </p:spPr>
      </p:pic>
      <p:pic>
        <p:nvPicPr>
          <p:cNvPr id="8" name="Graphic 7" descr="Arrow Right with solid fill">
            <a:extLst>
              <a:ext uri="{FF2B5EF4-FFF2-40B4-BE49-F238E27FC236}">
                <a16:creationId xmlns:a16="http://schemas.microsoft.com/office/drawing/2014/main" id="{EB2B56C8-4D36-F305-7633-460F1277AE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1988970">
            <a:off x="2131446" y="3258710"/>
            <a:ext cx="1836085" cy="976491"/>
          </a:xfrm>
          <a:prstGeom prst="rect">
            <a:avLst/>
          </a:prstGeom>
        </p:spPr>
      </p:pic>
      <p:pic>
        <p:nvPicPr>
          <p:cNvPr id="7" name="Graphic 6" descr="Arrow Right with solid fill">
            <a:extLst>
              <a:ext uri="{FF2B5EF4-FFF2-40B4-BE49-F238E27FC236}">
                <a16:creationId xmlns:a16="http://schemas.microsoft.com/office/drawing/2014/main" id="{89D9E679-4826-35D4-58CA-7363B67A84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9638985">
            <a:off x="9259366" y="3957908"/>
            <a:ext cx="1813726" cy="9646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3A522D6-01B7-66A1-27A4-98E0DDFDB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Office for Research Integrity and Compliance v5-2024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205203-701D-2D58-4741-E81B14F342DE}"/>
              </a:ext>
            </a:extLst>
          </p:cNvPr>
          <p:cNvSpPr txBox="1"/>
          <p:nvPr/>
        </p:nvSpPr>
        <p:spPr>
          <a:xfrm>
            <a:off x="2528047" y="3978543"/>
            <a:ext cx="2818503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Add Study Title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EE9006-C8CE-5307-2656-2FDC5DF4238E}"/>
              </a:ext>
            </a:extLst>
          </p:cNvPr>
          <p:cNvSpPr txBox="1"/>
          <p:nvPr/>
        </p:nvSpPr>
        <p:spPr>
          <a:xfrm>
            <a:off x="7897905" y="4561249"/>
            <a:ext cx="2818503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Click here to confirm creation of study and continue to next step</a:t>
            </a:r>
          </a:p>
        </p:txBody>
      </p:sp>
    </p:spTree>
    <p:extLst>
      <p:ext uri="{BB962C8B-B14F-4D97-AF65-F5344CB8AC3E}">
        <p14:creationId xmlns:p14="http://schemas.microsoft.com/office/powerpoint/2010/main" val="2948068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772A2F9B-F082-B4AB-A63C-106397398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712"/>
            <a:ext cx="12192000" cy="6568287"/>
          </a:xfrm>
          <a:prstGeom prst="rect">
            <a:avLst/>
          </a:prstGeom>
        </p:spPr>
      </p:pic>
      <p:pic>
        <p:nvPicPr>
          <p:cNvPr id="12" name="Graphic 11" descr="Arrow Right with solid fill">
            <a:extLst>
              <a:ext uri="{FF2B5EF4-FFF2-40B4-BE49-F238E27FC236}">
                <a16:creationId xmlns:a16="http://schemas.microsoft.com/office/drawing/2014/main" id="{5AF45D72-4D92-7068-42EF-61A9C1EE2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9638985">
            <a:off x="8316996" y="2100531"/>
            <a:ext cx="2167001" cy="9646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7AF31C3-69EB-0119-356F-7BB6AD28D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" y="6568287"/>
            <a:ext cx="5029200" cy="203705"/>
          </a:xfrm>
        </p:spPr>
        <p:txBody>
          <a:bodyPr/>
          <a:lstStyle/>
          <a:p>
            <a:r>
              <a:rPr lang="en-US" dirty="0"/>
              <a:t>Office for Research Integrity and Compliance v5-2024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B648AB-34B3-9D4C-0389-EB7E0BBB84A4}"/>
              </a:ext>
            </a:extLst>
          </p:cNvPr>
          <p:cNvSpPr txBox="1"/>
          <p:nvPr/>
        </p:nvSpPr>
        <p:spPr>
          <a:xfrm>
            <a:off x="6476104" y="3098203"/>
            <a:ext cx="3162749" cy="193899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Select “New Submission” then select “Initial” to create the submission for your study</a:t>
            </a:r>
          </a:p>
        </p:txBody>
      </p:sp>
    </p:spTree>
    <p:extLst>
      <p:ext uri="{BB962C8B-B14F-4D97-AF65-F5344CB8AC3E}">
        <p14:creationId xmlns:p14="http://schemas.microsoft.com/office/powerpoint/2010/main" val="3283530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B90A3AF7-6D92-D761-62A5-1477701A9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502"/>
            <a:ext cx="12192000" cy="6706498"/>
          </a:xfrm>
          <a:prstGeom prst="rect">
            <a:avLst/>
          </a:prstGeom>
        </p:spPr>
      </p:pic>
      <p:pic>
        <p:nvPicPr>
          <p:cNvPr id="9" name="Graphic 8" descr="Arrow Right with solid fill">
            <a:extLst>
              <a:ext uri="{FF2B5EF4-FFF2-40B4-BE49-F238E27FC236}">
                <a16:creationId xmlns:a16="http://schemas.microsoft.com/office/drawing/2014/main" id="{2CC0A2E1-17BF-1CD7-DC01-C332DA4D6D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3859524">
            <a:off x="698975" y="4005526"/>
            <a:ext cx="1917658" cy="1342603"/>
          </a:xfrm>
          <a:prstGeom prst="rect">
            <a:avLst/>
          </a:prstGeom>
        </p:spPr>
      </p:pic>
      <p:pic>
        <p:nvPicPr>
          <p:cNvPr id="8" name="Graphic 7" descr="Arrow Right with solid fill">
            <a:extLst>
              <a:ext uri="{FF2B5EF4-FFF2-40B4-BE49-F238E27FC236}">
                <a16:creationId xmlns:a16="http://schemas.microsoft.com/office/drawing/2014/main" id="{2F90FB83-E8B7-17B1-D0A1-AAC9DF683A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8769688">
            <a:off x="8711900" y="3836375"/>
            <a:ext cx="1482294" cy="134260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A1A47B3-E89A-7B5B-D2C3-225E604B5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640080" y="6554697"/>
            <a:ext cx="3394038" cy="228600"/>
          </a:xfrm>
        </p:spPr>
        <p:txBody>
          <a:bodyPr/>
          <a:lstStyle/>
          <a:p>
            <a:r>
              <a:rPr lang="en-US" dirty="0"/>
              <a:t>Office for Research Integrity and Compliance v5-2024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E27439-AA3B-FAF5-4675-77B3A9D3A367}"/>
              </a:ext>
            </a:extLst>
          </p:cNvPr>
          <p:cNvSpPr txBox="1"/>
          <p:nvPr/>
        </p:nvSpPr>
        <p:spPr>
          <a:xfrm>
            <a:off x="1366221" y="5086103"/>
            <a:ext cx="2667897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Click “Edit” to begin editing your submission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A1E46A-0456-BB82-9DEF-B9A9519D9EF4}"/>
              </a:ext>
            </a:extLst>
          </p:cNvPr>
          <p:cNvSpPr txBox="1"/>
          <p:nvPr/>
        </p:nvSpPr>
        <p:spPr>
          <a:xfrm>
            <a:off x="9360946" y="2613392"/>
            <a:ext cx="2667897" cy="163121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You can check the tasks you need to complete </a:t>
            </a:r>
            <a:r>
              <a:rPr lang="en-US" sz="2000" b="1" u="sng" dirty="0"/>
              <a:t>here </a:t>
            </a:r>
            <a:r>
              <a:rPr lang="en-US" sz="2000" b="1" dirty="0"/>
              <a:t>and you can also click on the tasks to be redirected to that page</a:t>
            </a:r>
            <a:endParaRPr lang="en-US" sz="2000" b="1" u="sng" dirty="0"/>
          </a:p>
        </p:txBody>
      </p:sp>
    </p:spTree>
    <p:extLst>
      <p:ext uri="{BB962C8B-B14F-4D97-AF65-F5344CB8AC3E}">
        <p14:creationId xmlns:p14="http://schemas.microsoft.com/office/powerpoint/2010/main" val="1413296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C9C0932-C611-2B73-CDD2-EDE225099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for Research Integrity and Compliance v5-2024</a:t>
            </a:r>
            <a:endParaRPr lang="en-US" dirty="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0F576E28-452E-D97F-B1FE-4580A990FC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448"/>
            <a:ext cx="12192000" cy="62082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F65330-8421-D329-FA67-8BC865141C78}"/>
              </a:ext>
            </a:extLst>
          </p:cNvPr>
          <p:cNvSpPr txBox="1"/>
          <p:nvPr/>
        </p:nvSpPr>
        <p:spPr>
          <a:xfrm>
            <a:off x="7078532" y="5174429"/>
            <a:ext cx="4496697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There are three prompts a PI can choose from: exempt, expedited/full, or external IRB. Please select the type of submission your study is most like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292FB659-BD37-1019-F7EE-E45CE24BC939}"/>
              </a:ext>
            </a:extLst>
          </p:cNvPr>
          <p:cNvSpPr/>
          <p:nvPr/>
        </p:nvSpPr>
        <p:spPr>
          <a:xfrm>
            <a:off x="3033656" y="5604734"/>
            <a:ext cx="484093" cy="282446"/>
          </a:xfrm>
          <a:prstGeom prst="flowChartProcess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EDFE4779-D6D5-4CF3-FADD-8C1B3AA49501}"/>
              </a:ext>
            </a:extLst>
          </p:cNvPr>
          <p:cNvSpPr/>
          <p:nvPr/>
        </p:nvSpPr>
        <p:spPr>
          <a:xfrm>
            <a:off x="3033656" y="5860257"/>
            <a:ext cx="987501" cy="282446"/>
          </a:xfrm>
          <a:prstGeom prst="flowChartProcess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2" name="Flowchart: Process 11">
            <a:extLst>
              <a:ext uri="{FF2B5EF4-FFF2-40B4-BE49-F238E27FC236}">
                <a16:creationId xmlns:a16="http://schemas.microsoft.com/office/drawing/2014/main" id="{CBFA2A16-1A7C-CD9F-BE9B-2666D0DC0139}"/>
              </a:ext>
            </a:extLst>
          </p:cNvPr>
          <p:cNvSpPr/>
          <p:nvPr/>
        </p:nvSpPr>
        <p:spPr>
          <a:xfrm>
            <a:off x="5853953" y="6105083"/>
            <a:ext cx="712100" cy="282446"/>
          </a:xfrm>
          <a:prstGeom prst="flowChartProcess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E80B7C-98DF-0750-4FEB-3B5424155736}"/>
              </a:ext>
            </a:extLst>
          </p:cNvPr>
          <p:cNvSpPr txBox="1"/>
          <p:nvPr/>
        </p:nvSpPr>
        <p:spPr>
          <a:xfrm>
            <a:off x="6931813" y="1724165"/>
            <a:ext cx="4858568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For more information on which review is what, visit: </a:t>
            </a:r>
            <a:r>
              <a:rPr lang="en-US" b="1" dirty="0">
                <a:hlinkClick r:id="rId3"/>
              </a:rPr>
              <a:t>Institutional Review Board | Research Integrity | Chapman University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92727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B8593D51-29A6-71B5-CB98-ECFC973A84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12"/>
            <a:ext cx="12088975" cy="6858000"/>
          </a:xfrm>
          <a:prstGeom prst="rect">
            <a:avLst/>
          </a:prstGeom>
        </p:spPr>
      </p:pic>
      <p:pic>
        <p:nvPicPr>
          <p:cNvPr id="12" name="Graphic 11" descr="Arrow Right with solid fill">
            <a:extLst>
              <a:ext uri="{FF2B5EF4-FFF2-40B4-BE49-F238E27FC236}">
                <a16:creationId xmlns:a16="http://schemas.microsoft.com/office/drawing/2014/main" id="{F48D4124-BC2A-3CAF-D8BB-AB89703722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1933085" y="1289650"/>
            <a:ext cx="628067" cy="1342603"/>
          </a:xfrm>
          <a:prstGeom prst="rect">
            <a:avLst/>
          </a:prstGeom>
        </p:spPr>
      </p:pic>
      <p:pic>
        <p:nvPicPr>
          <p:cNvPr id="10" name="Graphic 9" descr="Arrow Right with solid fill">
            <a:extLst>
              <a:ext uri="{FF2B5EF4-FFF2-40B4-BE49-F238E27FC236}">
                <a16:creationId xmlns:a16="http://schemas.microsoft.com/office/drawing/2014/main" id="{CA0B9F29-3DAD-FF38-5DAE-215CA1EBD6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9310400">
            <a:off x="2485003" y="3401804"/>
            <a:ext cx="1655351" cy="1092799"/>
          </a:xfrm>
          <a:prstGeom prst="rect">
            <a:avLst/>
          </a:prstGeom>
        </p:spPr>
      </p:pic>
      <p:pic>
        <p:nvPicPr>
          <p:cNvPr id="11" name="Graphic 10" descr="Arrow Right with solid fill">
            <a:extLst>
              <a:ext uri="{FF2B5EF4-FFF2-40B4-BE49-F238E27FC236}">
                <a16:creationId xmlns:a16="http://schemas.microsoft.com/office/drawing/2014/main" id="{7A4D9B2D-C72F-0F54-74FE-0661284B0E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795437">
            <a:off x="10159850" y="1392218"/>
            <a:ext cx="1482294" cy="134260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C8995A7-757A-3E31-5330-172BDFF64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" y="6554697"/>
            <a:ext cx="5029200" cy="228600"/>
          </a:xfrm>
        </p:spPr>
        <p:txBody>
          <a:bodyPr/>
          <a:lstStyle/>
          <a:p>
            <a:r>
              <a:rPr lang="en-US" dirty="0"/>
              <a:t>Office for Research Integrity and Compliance v5-2024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9B226D-2109-A5CC-9CFD-D206CD1B2ABD}"/>
              </a:ext>
            </a:extLst>
          </p:cNvPr>
          <p:cNvSpPr txBox="1"/>
          <p:nvPr/>
        </p:nvSpPr>
        <p:spPr>
          <a:xfrm>
            <a:off x="2332076" y="1601854"/>
            <a:ext cx="3173506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Once all required (</a:t>
            </a:r>
            <a:r>
              <a:rPr lang="en-US" b="1" dirty="0">
                <a:solidFill>
                  <a:srgbClr val="FF0000"/>
                </a:solidFill>
              </a:rPr>
              <a:t>*</a:t>
            </a:r>
            <a:r>
              <a:rPr lang="en-US" b="1" dirty="0"/>
              <a:t>) questions in a section are complete, a check will appear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CE03D2-6202-A397-51ED-8D8B40C2C0E7}"/>
              </a:ext>
            </a:extLst>
          </p:cNvPr>
          <p:cNvSpPr txBox="1"/>
          <p:nvPr/>
        </p:nvSpPr>
        <p:spPr>
          <a:xfrm>
            <a:off x="3918829" y="3293505"/>
            <a:ext cx="2544897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Questions with a </a:t>
            </a:r>
            <a:r>
              <a:rPr lang="en-US" b="1" dirty="0">
                <a:solidFill>
                  <a:srgbClr val="FF0000"/>
                </a:solidFill>
              </a:rPr>
              <a:t>red</a:t>
            </a:r>
            <a:r>
              <a:rPr lang="en-US" b="1" dirty="0"/>
              <a:t> asterisk are required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39E562-F961-7956-001D-82A671528A53}"/>
              </a:ext>
            </a:extLst>
          </p:cNvPr>
          <p:cNvSpPr txBox="1"/>
          <p:nvPr/>
        </p:nvSpPr>
        <p:spPr>
          <a:xfrm>
            <a:off x="9153721" y="2693340"/>
            <a:ext cx="2137272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Make sure to Save your work if leaving the submission page</a:t>
            </a:r>
          </a:p>
        </p:txBody>
      </p:sp>
    </p:spTree>
    <p:extLst>
      <p:ext uri="{BB962C8B-B14F-4D97-AF65-F5344CB8AC3E}">
        <p14:creationId xmlns:p14="http://schemas.microsoft.com/office/powerpoint/2010/main" val="2747750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">
            <a:extLst>
              <a:ext uri="{FF2B5EF4-FFF2-40B4-BE49-F238E27FC236}">
                <a16:creationId xmlns:a16="http://schemas.microsoft.com/office/drawing/2014/main" id="{38305C93-1E21-9E37-35F0-09E141D7D8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11724" cy="6858000"/>
          </a:xfrm>
          <a:prstGeom prst="rect">
            <a:avLst/>
          </a:prstGeom>
        </p:spPr>
      </p:pic>
      <p:pic>
        <p:nvPicPr>
          <p:cNvPr id="7" name="Graphic 6" descr="Arrow Right with solid fill">
            <a:extLst>
              <a:ext uri="{FF2B5EF4-FFF2-40B4-BE49-F238E27FC236}">
                <a16:creationId xmlns:a16="http://schemas.microsoft.com/office/drawing/2014/main" id="{46DCD816-27BD-A1F3-C985-4836CABED2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2793220">
            <a:off x="4290659" y="2844268"/>
            <a:ext cx="2600228" cy="1333005"/>
          </a:xfrm>
          <a:prstGeom prst="rect">
            <a:avLst/>
          </a:prstGeom>
        </p:spPr>
      </p:pic>
      <p:pic>
        <p:nvPicPr>
          <p:cNvPr id="8" name="Graphic 7" descr="Arrow Right with solid fill">
            <a:extLst>
              <a:ext uri="{FF2B5EF4-FFF2-40B4-BE49-F238E27FC236}">
                <a16:creationId xmlns:a16="http://schemas.microsoft.com/office/drawing/2014/main" id="{61A28595-3AC5-0182-A4BB-5F5A3DECA4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9630235">
            <a:off x="4057329" y="4566701"/>
            <a:ext cx="2450573" cy="139592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7294ECC-E4CF-049E-9216-42D3C378F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Office for Research Integrity and Compliance v5-2024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5D0D2A-DA3C-17B9-DAC1-DC0F295131A3}"/>
              </a:ext>
            </a:extLst>
          </p:cNvPr>
          <p:cNvSpPr txBox="1"/>
          <p:nvPr/>
        </p:nvSpPr>
        <p:spPr>
          <a:xfrm>
            <a:off x="8627632" y="856313"/>
            <a:ext cx="3022899" cy="2246769"/>
          </a:xfrm>
          <a:prstGeom prst="rect">
            <a:avLst/>
          </a:prstGeom>
          <a:solidFill>
            <a:srgbClr val="B80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For student research, faculty sponsors or grad students MUST be the PI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3BADEA-7D19-E27D-1C51-37F57E570D4A}"/>
              </a:ext>
            </a:extLst>
          </p:cNvPr>
          <p:cNvSpPr txBox="1"/>
          <p:nvPr/>
        </p:nvSpPr>
        <p:spPr>
          <a:xfrm>
            <a:off x="6096000" y="3911008"/>
            <a:ext cx="3227294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Only the Principal Investigator, Co-investigators, and Primary Contact will have access to the IRB study</a:t>
            </a:r>
          </a:p>
        </p:txBody>
      </p:sp>
    </p:spTree>
    <p:extLst>
      <p:ext uri="{BB962C8B-B14F-4D97-AF65-F5344CB8AC3E}">
        <p14:creationId xmlns:p14="http://schemas.microsoft.com/office/powerpoint/2010/main" val="1955113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0B7CDB83-4237-C758-6DA5-7AE9D6497B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11724" cy="6858000"/>
          </a:xfrm>
          <a:prstGeom prst="rect">
            <a:avLst/>
          </a:prstGeom>
        </p:spPr>
      </p:pic>
      <p:pic>
        <p:nvPicPr>
          <p:cNvPr id="9" name="Graphic 8" descr="Arrow Right with solid fill">
            <a:extLst>
              <a:ext uri="{FF2B5EF4-FFF2-40B4-BE49-F238E27FC236}">
                <a16:creationId xmlns:a16="http://schemas.microsoft.com/office/drawing/2014/main" id="{6D401775-B2A9-3242-552A-AD5B2FA707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976100">
            <a:off x="4654988" y="2780144"/>
            <a:ext cx="2882023" cy="164169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5EC3D06-11B2-EA62-39EF-D42B1BB25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Office for Research Integrity and Compliance v5-2024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53B08F-377E-7B8B-1A6D-EB68966CEF63}"/>
              </a:ext>
            </a:extLst>
          </p:cNvPr>
          <p:cNvSpPr/>
          <p:nvPr/>
        </p:nvSpPr>
        <p:spPr>
          <a:xfrm>
            <a:off x="2549562" y="2979868"/>
            <a:ext cx="1796527" cy="75303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B925F9-6696-DB27-2B91-EDB5EBBA8E41}"/>
              </a:ext>
            </a:extLst>
          </p:cNvPr>
          <p:cNvSpPr txBox="1"/>
          <p:nvPr/>
        </p:nvSpPr>
        <p:spPr>
          <a:xfrm>
            <a:off x="7343304" y="2979868"/>
            <a:ext cx="3550023" cy="147732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When looking for the PI, Primary Contact and Co-Investigators, click “Find People” and enter the affiliated name, which will redirect you to a new screen</a:t>
            </a:r>
          </a:p>
        </p:txBody>
      </p:sp>
    </p:spTree>
    <p:extLst>
      <p:ext uri="{BB962C8B-B14F-4D97-AF65-F5344CB8AC3E}">
        <p14:creationId xmlns:p14="http://schemas.microsoft.com/office/powerpoint/2010/main" val="12666751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56172CF-9429-A4F0-D0BC-EB3E5557D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Research Compliance v4-2016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CC6472-9F36-CA32-4EE8-4F04FCB531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53" y="0"/>
            <a:ext cx="10435694" cy="6858000"/>
          </a:xfrm>
          <a:prstGeom prst="rect">
            <a:avLst/>
          </a:prstGeom>
        </p:spPr>
      </p:pic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A200F4C2-98D9-63B4-EF36-07F7C9017481}"/>
              </a:ext>
            </a:extLst>
          </p:cNvPr>
          <p:cNvSpPr/>
          <p:nvPr/>
        </p:nvSpPr>
        <p:spPr>
          <a:xfrm>
            <a:off x="2441986" y="817581"/>
            <a:ext cx="7143078" cy="559398"/>
          </a:xfrm>
          <a:prstGeom prst="flowChartProcess">
            <a:avLst/>
          </a:prstGeom>
          <a:noFill/>
          <a:ln w="57150">
            <a:solidFill>
              <a:srgbClr val="B8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755C8C-31F8-A29F-E36D-B6BD1109EE3A}"/>
              </a:ext>
            </a:extLst>
          </p:cNvPr>
          <p:cNvSpPr txBox="1"/>
          <p:nvPr/>
        </p:nvSpPr>
        <p:spPr>
          <a:xfrm>
            <a:off x="2054711" y="4195482"/>
            <a:ext cx="3001383" cy="138499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Type in full name here then press “Enter”</a:t>
            </a:r>
          </a:p>
        </p:txBody>
      </p:sp>
    </p:spTree>
    <p:extLst>
      <p:ext uri="{BB962C8B-B14F-4D97-AF65-F5344CB8AC3E}">
        <p14:creationId xmlns:p14="http://schemas.microsoft.com/office/powerpoint/2010/main" val="656397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797471D-486D-C68C-B194-5744CAB3E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Research Compliance v4-2016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BA6A044A-305E-656F-058E-0D1CE66FB3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25" y="0"/>
            <a:ext cx="11814949" cy="6858000"/>
          </a:xfrm>
          <a:prstGeom prst="rect">
            <a:avLst/>
          </a:prstGeom>
        </p:spPr>
      </p:pic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B527868C-5D41-030A-0A05-99E2DB05B2CD}"/>
              </a:ext>
            </a:extLst>
          </p:cNvPr>
          <p:cNvSpPr/>
          <p:nvPr/>
        </p:nvSpPr>
        <p:spPr>
          <a:xfrm>
            <a:off x="2571078" y="1570616"/>
            <a:ext cx="7874597" cy="903643"/>
          </a:xfrm>
          <a:prstGeom prst="flowChartProcess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A95FAA-DD35-A09A-0AFA-96C9A5167C9F}"/>
              </a:ext>
            </a:extLst>
          </p:cNvPr>
          <p:cNvSpPr txBox="1"/>
          <p:nvPr/>
        </p:nvSpPr>
        <p:spPr>
          <a:xfrm>
            <a:off x="2667896" y="2677184"/>
            <a:ext cx="2076226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Select the typed name and select “Save” on the bottom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220065-91BE-6FA2-D3FD-D52E8BAA5796}"/>
              </a:ext>
            </a:extLst>
          </p:cNvPr>
          <p:cNvSpPr txBox="1"/>
          <p:nvPr/>
        </p:nvSpPr>
        <p:spPr>
          <a:xfrm>
            <a:off x="3337559" y="5151443"/>
            <a:ext cx="6341633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This process will be the same when searching for Primary Contacts and Co-PI’s.  If you can’t find a name, contact the IRB office (</a:t>
            </a:r>
            <a:r>
              <a:rPr lang="en-US" b="1" dirty="0">
                <a:hlinkClick r:id="rId3"/>
              </a:rPr>
              <a:t>irb@chapman.edu</a:t>
            </a:r>
            <a:r>
              <a:rPr lang="en-US" b="1" dirty="0"/>
              <a:t>) to have the individual authenticated into the system</a:t>
            </a:r>
          </a:p>
        </p:txBody>
      </p:sp>
    </p:spTree>
    <p:extLst>
      <p:ext uri="{BB962C8B-B14F-4D97-AF65-F5344CB8AC3E}">
        <p14:creationId xmlns:p14="http://schemas.microsoft.com/office/powerpoint/2010/main" val="1739350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12774-40FA-545A-50AD-548858324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942" y="499532"/>
            <a:ext cx="10772775" cy="1658198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Cayuse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46DE3-AF27-F6A9-6DE0-22E5CF15CD1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endParaRPr lang="en-US" dirty="0"/>
          </a:p>
          <a:p>
            <a:pPr algn="ctr"/>
            <a:r>
              <a:rPr lang="en-US" dirty="0"/>
              <a:t>Cayuse is an easy-to-use electronic system for preparing, submitting, and reviewing submissions. Both PI’s and members can easily track progress, manage submissions, and more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7B271A-839E-DF6C-4FE1-D61AA30A32A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en-US" b="1" dirty="0"/>
              <a:t>First Time Using Cayuse???</a:t>
            </a:r>
          </a:p>
          <a:p>
            <a:pPr algn="ctr"/>
            <a:endParaRPr lang="en-US" b="1" dirty="0"/>
          </a:p>
          <a:p>
            <a:pPr algn="ctr"/>
            <a:r>
              <a:rPr lang="en-US" dirty="0"/>
              <a:t>Go to: </a:t>
            </a:r>
            <a:r>
              <a:rPr lang="en-US" dirty="0">
                <a:hlinkClick r:id="rId2"/>
              </a:rPr>
              <a:t>IRB Application System | </a:t>
            </a:r>
            <a:endParaRPr lang="en-US" dirty="0"/>
          </a:p>
          <a:p>
            <a:pPr algn="ctr"/>
            <a:r>
              <a:rPr lang="en-US" dirty="0"/>
              <a:t>*Under the tab “Authentication,” follow the steps to continue the submission process</a:t>
            </a:r>
          </a:p>
        </p:txBody>
      </p:sp>
      <p:pic>
        <p:nvPicPr>
          <p:cNvPr id="7" name="Graphic 6" descr="Siren with solid fill">
            <a:extLst>
              <a:ext uri="{FF2B5EF4-FFF2-40B4-BE49-F238E27FC236}">
                <a16:creationId xmlns:a16="http://schemas.microsoft.com/office/drawing/2014/main" id="{114F6B11-1B1C-4C74-63B7-DD070D6FBA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102319">
            <a:off x="10137984" y="1092537"/>
            <a:ext cx="1065193" cy="1065193"/>
          </a:xfrm>
          <a:prstGeom prst="rect">
            <a:avLst/>
          </a:prstGeom>
        </p:spPr>
      </p:pic>
      <p:pic>
        <p:nvPicPr>
          <p:cNvPr id="9" name="Graphic 8" descr="Siren with solid fill">
            <a:extLst>
              <a:ext uri="{FF2B5EF4-FFF2-40B4-BE49-F238E27FC236}">
                <a16:creationId xmlns:a16="http://schemas.microsoft.com/office/drawing/2014/main" id="{5E1AEF7B-0568-E94D-C2CA-D0552318ED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9767800">
            <a:off x="5560697" y="212076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6208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6C91A67-7C6B-97F8-F63F-17B7FC09F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Research Compliance v4-2016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448B3BA9-BC04-DD5F-AEFB-41EC686BD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374" y="113306"/>
            <a:ext cx="12255374" cy="6744694"/>
          </a:xfrm>
          <a:prstGeom prst="rect">
            <a:avLst/>
          </a:prstGeom>
        </p:spPr>
      </p:pic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CFD468A7-F7A2-2F80-9FC1-3127DD5A6D0D}"/>
              </a:ext>
            </a:extLst>
          </p:cNvPr>
          <p:cNvSpPr/>
          <p:nvPr/>
        </p:nvSpPr>
        <p:spPr>
          <a:xfrm>
            <a:off x="3302598" y="4012602"/>
            <a:ext cx="1473797" cy="699247"/>
          </a:xfrm>
          <a:prstGeom prst="flowChartProcess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ED34D87A-E77C-835B-91F4-BB053F39E24F}"/>
              </a:ext>
            </a:extLst>
          </p:cNvPr>
          <p:cNvSpPr/>
          <p:nvPr/>
        </p:nvSpPr>
        <p:spPr>
          <a:xfrm>
            <a:off x="7951694" y="3562574"/>
            <a:ext cx="1473797" cy="699247"/>
          </a:xfrm>
          <a:prstGeom prst="flowChartProcess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091607-D799-70EE-1E03-67B3F2F0A0CD}"/>
              </a:ext>
            </a:extLst>
          </p:cNvPr>
          <p:cNvSpPr txBox="1"/>
          <p:nvPr/>
        </p:nvSpPr>
        <p:spPr>
          <a:xfrm>
            <a:off x="7496269" y="3429000"/>
            <a:ext cx="2553078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Documents will </a:t>
            </a:r>
          </a:p>
          <a:p>
            <a:r>
              <a:rPr lang="en-US" b="1" dirty="0"/>
              <a:t>no longer be stamped by the IRB.</a:t>
            </a:r>
          </a:p>
        </p:txBody>
      </p:sp>
    </p:spTree>
    <p:extLst>
      <p:ext uri="{BB962C8B-B14F-4D97-AF65-F5344CB8AC3E}">
        <p14:creationId xmlns:p14="http://schemas.microsoft.com/office/powerpoint/2010/main" val="11153434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40ABEF73-2BCB-E499-7174-D6607C626C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01734"/>
          </a:xfrm>
          <a:prstGeom prst="rect">
            <a:avLst/>
          </a:prstGeom>
        </p:spPr>
      </p:pic>
      <p:pic>
        <p:nvPicPr>
          <p:cNvPr id="8" name="Graphic 7" descr="Arrow Right with solid fill">
            <a:extLst>
              <a:ext uri="{FF2B5EF4-FFF2-40B4-BE49-F238E27FC236}">
                <a16:creationId xmlns:a16="http://schemas.microsoft.com/office/drawing/2014/main" id="{9B12CF7E-3DE0-021B-1CE4-1BCE07B5AE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4881120">
            <a:off x="9056639" y="2274007"/>
            <a:ext cx="1344321" cy="887469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8DD216F-9346-E3ED-ED3D-50AB4AC3E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" y="6554697"/>
            <a:ext cx="3388259" cy="228600"/>
          </a:xfrm>
        </p:spPr>
        <p:txBody>
          <a:bodyPr/>
          <a:lstStyle/>
          <a:p>
            <a:r>
              <a:rPr lang="en-US" dirty="0"/>
              <a:t>Office for Research Integrity and Compliance v5-2024</a:t>
            </a:r>
          </a:p>
        </p:txBody>
      </p:sp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3DDA72C0-2E83-E3BB-964D-97DEB14EA0DE}"/>
              </a:ext>
            </a:extLst>
          </p:cNvPr>
          <p:cNvSpPr/>
          <p:nvPr/>
        </p:nvSpPr>
        <p:spPr>
          <a:xfrm>
            <a:off x="1979407" y="1376979"/>
            <a:ext cx="1366221" cy="645459"/>
          </a:xfrm>
          <a:prstGeom prst="flowChartProcess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9D8C180B-AA05-ED2C-A4BA-E35B8D611E92}"/>
              </a:ext>
            </a:extLst>
          </p:cNvPr>
          <p:cNvSpPr/>
          <p:nvPr/>
        </p:nvSpPr>
        <p:spPr>
          <a:xfrm>
            <a:off x="8683214" y="1475590"/>
            <a:ext cx="1366221" cy="645459"/>
          </a:xfrm>
          <a:prstGeom prst="flowChartProcess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253130-2C7B-649D-99D7-A73C7F996841}"/>
              </a:ext>
            </a:extLst>
          </p:cNvPr>
          <p:cNvSpPr txBox="1"/>
          <p:nvPr/>
        </p:nvSpPr>
        <p:spPr>
          <a:xfrm>
            <a:off x="333487" y="416021"/>
            <a:ext cx="2065468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Click on the + to add documents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2DD464-84AA-7097-54E3-39E40A5129A8}"/>
              </a:ext>
            </a:extLst>
          </p:cNvPr>
          <p:cNvSpPr txBox="1"/>
          <p:nvPr/>
        </p:nvSpPr>
        <p:spPr>
          <a:xfrm>
            <a:off x="8584602" y="2981535"/>
            <a:ext cx="2721685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Click “Apply” to attach</a:t>
            </a:r>
          </a:p>
        </p:txBody>
      </p:sp>
      <p:pic>
        <p:nvPicPr>
          <p:cNvPr id="11" name="Graphic 10" descr="Arrow Right with solid fill">
            <a:extLst>
              <a:ext uri="{FF2B5EF4-FFF2-40B4-BE49-F238E27FC236}">
                <a16:creationId xmlns:a16="http://schemas.microsoft.com/office/drawing/2014/main" id="{7E2FB97E-9899-1AF8-0006-C74CA1D0BF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856082">
            <a:off x="823225" y="1085645"/>
            <a:ext cx="1344321" cy="88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6339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229F5289-CDC9-31C1-F792-323FAB2C1B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030" y="-150046"/>
            <a:ext cx="12192000" cy="6704743"/>
          </a:xfrm>
          <a:prstGeom prst="rect">
            <a:avLst/>
          </a:prstGeom>
        </p:spPr>
      </p:pic>
      <p:pic>
        <p:nvPicPr>
          <p:cNvPr id="12" name="Graphic 11" descr="Arrow Right with solid fill">
            <a:extLst>
              <a:ext uri="{FF2B5EF4-FFF2-40B4-BE49-F238E27FC236}">
                <a16:creationId xmlns:a16="http://schemas.microsoft.com/office/drawing/2014/main" id="{298E0E4B-FA4E-BF22-234E-B6D91F6515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9687882">
            <a:off x="2700125" y="5341080"/>
            <a:ext cx="2042223" cy="1348197"/>
          </a:xfrm>
          <a:prstGeom prst="rect">
            <a:avLst/>
          </a:prstGeom>
        </p:spPr>
      </p:pic>
      <p:pic>
        <p:nvPicPr>
          <p:cNvPr id="10" name="Graphic 9" descr="Arrow Right with solid fill">
            <a:extLst>
              <a:ext uri="{FF2B5EF4-FFF2-40B4-BE49-F238E27FC236}">
                <a16:creationId xmlns:a16="http://schemas.microsoft.com/office/drawing/2014/main" id="{A678AE8B-742F-0051-3595-E2C237A9F4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42847" y="679994"/>
            <a:ext cx="1344321" cy="887469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8A2E125-D2F9-84A6-BD4D-FBDF2CAEE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Office for Research Integrity and Compliance v5-2024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051795B1-ECEF-1209-4CBE-7701F5624DDE}"/>
              </a:ext>
            </a:extLst>
          </p:cNvPr>
          <p:cNvSpPr/>
          <p:nvPr/>
        </p:nvSpPr>
        <p:spPr>
          <a:xfrm>
            <a:off x="2043953" y="1753496"/>
            <a:ext cx="494852" cy="3840480"/>
          </a:xfrm>
          <a:prstGeom prst="rightBrace">
            <a:avLst/>
          </a:prstGeom>
          <a:ln w="57150">
            <a:solidFill>
              <a:srgbClr val="B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305F66-E180-B447-1D95-FF4F1355626E}"/>
              </a:ext>
            </a:extLst>
          </p:cNvPr>
          <p:cNvSpPr txBox="1"/>
          <p:nvPr/>
        </p:nvSpPr>
        <p:spPr>
          <a:xfrm>
            <a:off x="2834641" y="3073573"/>
            <a:ext cx="2597971" cy="147732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Ensure all sections have been completed (has checkmark) AND have thoroughly reviewed your submission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F59D4360-FC7C-3EAA-3BEE-0163D01B3C4F}"/>
              </a:ext>
            </a:extLst>
          </p:cNvPr>
          <p:cNvSpPr/>
          <p:nvPr/>
        </p:nvSpPr>
        <p:spPr>
          <a:xfrm>
            <a:off x="7988449" y="836424"/>
            <a:ext cx="1366221" cy="645459"/>
          </a:xfrm>
          <a:prstGeom prst="flowChartProcess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242668-2190-A76E-AA3A-DC3F44BE5AD9}"/>
              </a:ext>
            </a:extLst>
          </p:cNvPr>
          <p:cNvSpPr txBox="1"/>
          <p:nvPr/>
        </p:nvSpPr>
        <p:spPr>
          <a:xfrm>
            <a:off x="3843424" y="523563"/>
            <a:ext cx="3141233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You can review your application by clicking through the sections  or by creating a PDF of the protocol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BB2042-D5F1-207D-0749-E3AD4DD74364}"/>
              </a:ext>
            </a:extLst>
          </p:cNvPr>
          <p:cNvSpPr txBox="1"/>
          <p:nvPr/>
        </p:nvSpPr>
        <p:spPr>
          <a:xfrm>
            <a:off x="4356847" y="5393304"/>
            <a:ext cx="4572000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Click on “Complete Submission” to send the submission to the PI to certify. This option will not appear until all sections are complete</a:t>
            </a:r>
          </a:p>
        </p:txBody>
      </p:sp>
    </p:spTree>
    <p:extLst>
      <p:ext uri="{BB962C8B-B14F-4D97-AF65-F5344CB8AC3E}">
        <p14:creationId xmlns:p14="http://schemas.microsoft.com/office/powerpoint/2010/main" val="24532734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EBC05491-39C8-FFA8-2E22-E13E3B7ADB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59"/>
            <a:ext cx="12192000" cy="6841741"/>
          </a:xfrm>
          <a:prstGeom prst="rect">
            <a:avLst/>
          </a:prstGeom>
        </p:spPr>
      </p:pic>
      <p:pic>
        <p:nvPicPr>
          <p:cNvPr id="6" name="Graphic 5" descr="Arrow Right with solid fill">
            <a:extLst>
              <a:ext uri="{FF2B5EF4-FFF2-40B4-BE49-F238E27FC236}">
                <a16:creationId xmlns:a16="http://schemas.microsoft.com/office/drawing/2014/main" id="{55AA100E-6E3D-95CE-A2A0-0EFB88FDCF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8034225">
            <a:off x="10238016" y="3477139"/>
            <a:ext cx="1219214" cy="80487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91A3B5B-2327-71D3-2B47-5B82B1386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Office for Research Integrity and Compliance v5-2024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9641B7-1177-32CA-F1D5-F13FCA6DCD9E}"/>
              </a:ext>
            </a:extLst>
          </p:cNvPr>
          <p:cNvSpPr txBox="1"/>
          <p:nvPr/>
        </p:nvSpPr>
        <p:spPr>
          <a:xfrm>
            <a:off x="7663361" y="4331541"/>
            <a:ext cx="3184263" cy="147732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The PI must certify the submission for it to be submitted to the IRB and if applicable, Organizational Approvers must approve the submission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C8713641-4730-790C-F509-0C9CEE237366}"/>
              </a:ext>
            </a:extLst>
          </p:cNvPr>
          <p:cNvSpPr/>
          <p:nvPr/>
        </p:nvSpPr>
        <p:spPr>
          <a:xfrm>
            <a:off x="10481864" y="2745180"/>
            <a:ext cx="1366221" cy="645459"/>
          </a:xfrm>
          <a:prstGeom prst="flowChartProcess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802F79-AEDA-7D4D-7010-B01E6BFC65FF}"/>
              </a:ext>
            </a:extLst>
          </p:cNvPr>
          <p:cNvSpPr txBox="1"/>
          <p:nvPr/>
        </p:nvSpPr>
        <p:spPr>
          <a:xfrm>
            <a:off x="1473798" y="2309918"/>
            <a:ext cx="3151991" cy="156966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You will need to Certify each time you submit revisions, renewals, and amendments</a:t>
            </a:r>
          </a:p>
        </p:txBody>
      </p:sp>
    </p:spTree>
    <p:extLst>
      <p:ext uri="{BB962C8B-B14F-4D97-AF65-F5344CB8AC3E}">
        <p14:creationId xmlns:p14="http://schemas.microsoft.com/office/powerpoint/2010/main" val="18798872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8CF8E67A-2A3A-5A5B-7864-B6E9CCB12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335"/>
            <a:ext cx="12192000" cy="6497330"/>
          </a:xfrm>
          <a:prstGeom prst="rect">
            <a:avLst/>
          </a:prstGeom>
        </p:spPr>
      </p:pic>
      <p:pic>
        <p:nvPicPr>
          <p:cNvPr id="7" name="Graphic 6" descr="Arrow Right with solid fill">
            <a:extLst>
              <a:ext uri="{FF2B5EF4-FFF2-40B4-BE49-F238E27FC236}">
                <a16:creationId xmlns:a16="http://schemas.microsoft.com/office/drawing/2014/main" id="{2CA15430-685A-1BF0-07D7-F3D25A5B7F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9702501">
            <a:off x="6928789" y="5211990"/>
            <a:ext cx="2042223" cy="134819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AEE82C3-6D75-DED5-F3A4-ABFA2424E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Office for Research Integrity and Compliance v5-2024</a:t>
            </a:r>
          </a:p>
        </p:txBody>
      </p:sp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DA83101C-BF1D-3DF4-3D8D-DFCA3A108402}"/>
              </a:ext>
            </a:extLst>
          </p:cNvPr>
          <p:cNvSpPr/>
          <p:nvPr/>
        </p:nvSpPr>
        <p:spPr>
          <a:xfrm>
            <a:off x="8924364" y="4655389"/>
            <a:ext cx="1366221" cy="645459"/>
          </a:xfrm>
          <a:prstGeom prst="flowChartProcess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7A3D75-708A-0DA7-1223-019B442D272C}"/>
              </a:ext>
            </a:extLst>
          </p:cNvPr>
          <p:cNvSpPr txBox="1"/>
          <p:nvPr/>
        </p:nvSpPr>
        <p:spPr>
          <a:xfrm>
            <a:off x="5346550" y="5525735"/>
            <a:ext cx="2603351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Read the certification and click “Confirm” if you want to continue </a:t>
            </a:r>
          </a:p>
        </p:txBody>
      </p:sp>
    </p:spTree>
    <p:extLst>
      <p:ext uri="{BB962C8B-B14F-4D97-AF65-F5344CB8AC3E}">
        <p14:creationId xmlns:p14="http://schemas.microsoft.com/office/powerpoint/2010/main" val="35000141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00042A08-5FD0-1D2B-9790-76018B02AF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126"/>
            <a:ext cx="12192000" cy="6600871"/>
          </a:xfrm>
          <a:prstGeom prst="rect">
            <a:avLst/>
          </a:prstGeom>
        </p:spPr>
      </p:pic>
      <p:pic>
        <p:nvPicPr>
          <p:cNvPr id="6" name="Graphic 5" descr="Arrow Right with solid fill">
            <a:extLst>
              <a:ext uri="{FF2B5EF4-FFF2-40B4-BE49-F238E27FC236}">
                <a16:creationId xmlns:a16="http://schemas.microsoft.com/office/drawing/2014/main" id="{598FAA72-9FF7-CB90-DF58-6FFA25A9AC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3386438">
            <a:off x="959649" y="2759002"/>
            <a:ext cx="3824049" cy="2059611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42C9515-0A4A-3D65-F17E-99346C432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Office for Research Integrity and Compliance v5-2024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92E345-82BA-CEE2-2ED7-D41F4CA155B7}"/>
              </a:ext>
            </a:extLst>
          </p:cNvPr>
          <p:cNvSpPr txBox="1"/>
          <p:nvPr/>
        </p:nvSpPr>
        <p:spPr>
          <a:xfrm>
            <a:off x="3948056" y="4787153"/>
            <a:ext cx="4873215" cy="132343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Once certified by the PI (and approved by Organizational Approvers, if applicable) the application is submitted to the IRB and placed in Pre-Review</a:t>
            </a:r>
          </a:p>
        </p:txBody>
      </p:sp>
      <p:pic>
        <p:nvPicPr>
          <p:cNvPr id="7" name="Graphic 6" descr="Arrow Right with solid fill">
            <a:extLst>
              <a:ext uri="{FF2B5EF4-FFF2-40B4-BE49-F238E27FC236}">
                <a16:creationId xmlns:a16="http://schemas.microsoft.com/office/drawing/2014/main" id="{FCE381B4-6E05-9035-6895-87BAB71922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5951323">
            <a:off x="5941630" y="2060393"/>
            <a:ext cx="1990509" cy="10720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9CB21E-B4AB-0524-83CD-4DA2C10EAB1E}"/>
              </a:ext>
            </a:extLst>
          </p:cNvPr>
          <p:cNvSpPr txBox="1"/>
          <p:nvPr/>
        </p:nvSpPr>
        <p:spPr>
          <a:xfrm>
            <a:off x="5852160" y="2693443"/>
            <a:ext cx="2495774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b="1"/>
              <a:t>Look at </a:t>
            </a:r>
            <a:r>
              <a:rPr lang="en-US" b="1" dirty="0"/>
              <a:t>these sections to monitor submission progress</a:t>
            </a:r>
          </a:p>
        </p:txBody>
      </p:sp>
    </p:spTree>
    <p:extLst>
      <p:ext uri="{BB962C8B-B14F-4D97-AF65-F5344CB8AC3E}">
        <p14:creationId xmlns:p14="http://schemas.microsoft.com/office/powerpoint/2010/main" val="17407141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613318"/>
            <a:ext cx="10753725" cy="5164548"/>
          </a:xfrm>
        </p:spPr>
        <p:txBody>
          <a:bodyPr anchor="ctr"/>
          <a:lstStyle/>
          <a:p>
            <a:pPr algn="ctr"/>
            <a:r>
              <a:rPr lang="en-US" sz="3200" dirty="0"/>
              <a:t>If you have any issues or questions, please contact the IRB Office: </a:t>
            </a:r>
            <a:r>
              <a:rPr lang="en-US" sz="3200" dirty="0">
                <a:hlinkClick r:id="rId3"/>
              </a:rPr>
              <a:t>irb@chapman.edu</a:t>
            </a:r>
            <a:r>
              <a:rPr lang="en-US" sz="3200" dirty="0"/>
              <a:t> or (714) 628-2833 and for IRB Consent Templates, visit our website at </a:t>
            </a:r>
            <a:r>
              <a:rPr lang="en-US" sz="3200" dirty="0">
                <a:hlinkClick r:id="rId4"/>
              </a:rPr>
              <a:t>https://www.chapman.edu/research/integrity/irb/forms-and-instructions.aspx</a:t>
            </a:r>
            <a:r>
              <a:rPr lang="en-US" sz="3200" dirty="0"/>
              <a:t> 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As this is a new IRB system, if you find any issues (typos, unclear questions, etc.) please let us know!</a:t>
            </a:r>
          </a:p>
          <a:p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554697"/>
            <a:ext cx="5029200" cy="228600"/>
          </a:xfrm>
        </p:spPr>
        <p:txBody>
          <a:bodyPr/>
          <a:lstStyle/>
          <a:p>
            <a:r>
              <a:rPr lang="en-US" sz="1400" dirty="0"/>
              <a:t>Office for Research INTEGRITY and compliance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86" y="6248831"/>
            <a:ext cx="536314" cy="53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141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Before Proceeding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/>
              <a:t>This tutorial is written in the point of view of a Primary Investigator (PI)</a:t>
            </a:r>
          </a:p>
          <a:p>
            <a:pPr marL="484632" lvl="1" indent="-228600">
              <a:buFont typeface="Arial" panose="020B0604020202020204" pitchFamily="34" charset="0"/>
              <a:buChar char="•"/>
            </a:pPr>
            <a:r>
              <a:rPr lang="en-US" dirty="0"/>
              <a:t>If you are not a PI, please note that there may be adjustments needed to what your role may be. If you have any questions, please email </a:t>
            </a:r>
            <a:r>
              <a:rPr lang="en-US" dirty="0">
                <a:hlinkClick r:id="rId3"/>
              </a:rPr>
              <a:t>irb@chapman.edu</a:t>
            </a:r>
            <a:endParaRPr lang="en-US" dirty="0"/>
          </a:p>
          <a:p>
            <a:pPr marL="256032" lvl="1" indent="0">
              <a:buNone/>
            </a:pPr>
            <a:endParaRPr lang="en-US" dirty="0"/>
          </a:p>
          <a:p>
            <a:pPr marL="256032" lvl="1" indent="0">
              <a:buNone/>
            </a:pPr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/>
              <a:t>If there are questions that are not answered on this Power Point, please email  </a:t>
            </a:r>
            <a:r>
              <a:rPr lang="en-US" dirty="0">
                <a:hlinkClick r:id="rId3"/>
              </a:rPr>
              <a:t>irb@chapman.edu</a:t>
            </a:r>
            <a:r>
              <a:rPr lang="en-US" dirty="0"/>
              <a:t> or check the website for any missing/confusing information</a:t>
            </a:r>
          </a:p>
          <a:p>
            <a:pPr marL="256032" lvl="1" indent="0">
              <a:buNone/>
            </a:pPr>
            <a:endParaRPr lang="en-US" dirty="0"/>
          </a:p>
        </p:txBody>
      </p:sp>
      <p:sp>
        <p:nvSpPr>
          <p:cNvPr id="6" name="Footer Placeholder 5"/>
          <p:cNvSpPr txBox="1">
            <a:spLocks/>
          </p:cNvSpPr>
          <p:nvPr/>
        </p:nvSpPr>
        <p:spPr>
          <a:xfrm>
            <a:off x="685800" y="6516063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50" kern="1200" cap="all" baseline="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/>
              <a:t>Office for Research Integrity and Compliance v5-2024</a:t>
            </a:r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86" y="6248831"/>
            <a:ext cx="536314" cy="53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319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Before Beginning an IRB Submission…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Make sure you have the following items ready</a:t>
            </a:r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/>
              <a:t>: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/>
              <a:t>Supplemental documents in individual document files (i.e. informed consent form(s), authorization(s), recruitment documents, questionnaires, etc.) as unprotected PDF files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/>
              <a:t>Faculty advisor and co-PI(s) CITI training copy of certificate</a:t>
            </a:r>
          </a:p>
          <a:p>
            <a:pPr marL="484632" lvl="1" indent="-228600">
              <a:buFont typeface="Arial" panose="020B0604020202020204" pitchFamily="34" charset="0"/>
              <a:buChar char="•"/>
            </a:pPr>
            <a:r>
              <a:rPr lang="en-US" dirty="0"/>
              <a:t>Follow the steps here: </a:t>
            </a:r>
            <a:r>
              <a:rPr lang="en-US" dirty="0">
                <a:hlinkClick r:id="rId3"/>
              </a:rPr>
              <a:t>IRB Training and Continuing Education |</a:t>
            </a:r>
            <a:endParaRPr lang="en-US" dirty="0"/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b="1" dirty="0"/>
              <a:t>Ensure that you and your co-PI(s) have been “authenticated” with the IRB office. If you are unsure, contact the IRB office at </a:t>
            </a:r>
            <a:r>
              <a:rPr lang="en-US" b="1" dirty="0">
                <a:hlinkClick r:id="rId4"/>
              </a:rPr>
              <a:t>irb@chapman.edu</a:t>
            </a:r>
            <a:r>
              <a:rPr lang="en-US" b="1" dirty="0"/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/>
              <a:t>You do not have to finish the IRB protocol in one sitting. All information can be saved. 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554697"/>
            <a:ext cx="5029200" cy="228600"/>
          </a:xfrm>
        </p:spPr>
        <p:txBody>
          <a:bodyPr/>
          <a:lstStyle/>
          <a:p>
            <a:r>
              <a:rPr lang="en-US" sz="1400" dirty="0"/>
              <a:t>Office for Research Integrity and Compliance v5-2024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86" y="6248831"/>
            <a:ext cx="536314" cy="53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637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9A912-4066-7394-A845-DD8D6645C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Logging 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CE327-3D8E-AA4F-8BA2-44F68B9702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FIRST, ensure you have been “authenticated” before logging in!</a:t>
            </a:r>
          </a:p>
          <a:p>
            <a:endParaRPr lang="en-US" dirty="0"/>
          </a:p>
          <a:p>
            <a:r>
              <a:rPr lang="en-US" dirty="0"/>
              <a:t>Login to Chapman’s Cayuse: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Navigate to </a:t>
            </a:r>
            <a:r>
              <a:rPr lang="en-US" dirty="0">
                <a:hlinkClick r:id="rId2"/>
              </a:rPr>
              <a:t>http://chapman.cayuse424.com/</a:t>
            </a:r>
            <a:r>
              <a:rPr lang="en-US" dirty="0"/>
              <a:t> and sign in with the email that has been authenticated by the IRB. Use your Chapman email and password for easiest pathway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7920F0-5F17-90B1-2DB9-9B57C486B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Office for Research Integrity and Compliance v5-2024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E4D57E-64A2-8A77-6C5B-B502FABBE2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86" y="6248831"/>
            <a:ext cx="536314" cy="53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07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8CFBB7B-5EFC-2C00-0EE2-3F82CCD39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Office for Research Integrity and Compliance v5-2024</a:t>
            </a:r>
          </a:p>
        </p:txBody>
      </p:sp>
      <p:pic>
        <p:nvPicPr>
          <p:cNvPr id="1026" name="Picture 2" descr="Image result for chapman university logo">
            <a:extLst>
              <a:ext uri="{FF2B5EF4-FFF2-40B4-BE49-F238E27FC236}">
                <a16:creationId xmlns:a16="http://schemas.microsoft.com/office/drawing/2014/main" id="{B1BE9F21-3844-DC4D-9D48-80F4D0D5C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761" y="1269700"/>
            <a:ext cx="3549239" cy="273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5E042AB-C4EA-CB04-E139-F59B5FE68037}"/>
              </a:ext>
            </a:extLst>
          </p:cNvPr>
          <p:cNvCxnSpPr>
            <a:cxnSpLocks/>
          </p:cNvCxnSpPr>
          <p:nvPr/>
        </p:nvCxnSpPr>
        <p:spPr>
          <a:xfrm>
            <a:off x="6443830" y="1850315"/>
            <a:ext cx="0" cy="157868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9F86AE5-11B3-0CE2-9D10-D5DD22AAB840}"/>
              </a:ext>
            </a:extLst>
          </p:cNvPr>
          <p:cNvSpPr txBox="1"/>
          <p:nvPr/>
        </p:nvSpPr>
        <p:spPr>
          <a:xfrm>
            <a:off x="6895651" y="2130014"/>
            <a:ext cx="22268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Institutional Review Board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279711-B4E5-491C-4ECA-C5F7379D4284}"/>
              </a:ext>
            </a:extLst>
          </p:cNvPr>
          <p:cNvSpPr txBox="1"/>
          <p:nvPr/>
        </p:nvSpPr>
        <p:spPr>
          <a:xfrm>
            <a:off x="2554044" y="4892570"/>
            <a:ext cx="70839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Navigating Cayuse</a:t>
            </a:r>
          </a:p>
        </p:txBody>
      </p:sp>
    </p:spTree>
    <p:extLst>
      <p:ext uri="{BB962C8B-B14F-4D97-AF65-F5344CB8AC3E}">
        <p14:creationId xmlns:p14="http://schemas.microsoft.com/office/powerpoint/2010/main" val="4207689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845216" y="1342663"/>
            <a:ext cx="775504" cy="1736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5"/>
          <p:cNvSpPr txBox="1">
            <a:spLocks/>
          </p:cNvSpPr>
          <p:nvPr/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50" kern="1200" cap="all" baseline="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Office of Research INTEGRITY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86" y="6248831"/>
            <a:ext cx="536314" cy="534465"/>
          </a:xfrm>
          <a:prstGeom prst="rect">
            <a:avLst/>
          </a:prstGeom>
        </p:spPr>
      </p:pic>
      <p:pic>
        <p:nvPicPr>
          <p:cNvPr id="3" name="Picture 2" descr="A white and blue background with text&#10;&#10;Description automatically generated">
            <a:extLst>
              <a:ext uri="{FF2B5EF4-FFF2-40B4-BE49-F238E27FC236}">
                <a16:creationId xmlns:a16="http://schemas.microsoft.com/office/drawing/2014/main" id="{AE8381BC-10CA-3397-3026-C7B907D649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944"/>
            <a:ext cx="12192000" cy="6815240"/>
          </a:xfrm>
          <a:prstGeom prst="rect">
            <a:avLst/>
          </a:prstGeom>
        </p:spPr>
      </p:pic>
      <p:pic>
        <p:nvPicPr>
          <p:cNvPr id="11" name="Graphic 10" descr="Arrow: Counter-clockwise curve with solid fill">
            <a:extLst>
              <a:ext uri="{FF2B5EF4-FFF2-40B4-BE49-F238E27FC236}">
                <a16:creationId xmlns:a16="http://schemas.microsoft.com/office/drawing/2014/main" id="{7A74D609-F35C-E5F4-4150-46EA75E2A8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466209">
            <a:off x="2743200" y="2373639"/>
            <a:ext cx="914400" cy="914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2E14688-F108-3BBF-E28C-725A1DD3411C}"/>
              </a:ext>
            </a:extLst>
          </p:cNvPr>
          <p:cNvSpPr txBox="1"/>
          <p:nvPr/>
        </p:nvSpPr>
        <p:spPr>
          <a:xfrm>
            <a:off x="4001845" y="3291840"/>
            <a:ext cx="3485477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Once logged into Cayuse, select “Cayuse IRB (Human Studies Compliance)” to continue to the next step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DE5C3B-1A65-25D3-91ED-01AD6DE12ACA}"/>
              </a:ext>
            </a:extLst>
          </p:cNvPr>
          <p:cNvSpPr/>
          <p:nvPr/>
        </p:nvSpPr>
        <p:spPr>
          <a:xfrm>
            <a:off x="559398" y="2250211"/>
            <a:ext cx="2248348" cy="310109"/>
          </a:xfrm>
          <a:prstGeom prst="rect">
            <a:avLst/>
          </a:prstGeom>
          <a:noFill/>
          <a:ln w="57150">
            <a:solidFill>
              <a:srgbClr val="B8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17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955EF13-9494-7872-2360-9D8E4A060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Office for Research Integrity and Compliance v5-2024</a:t>
            </a:r>
          </a:p>
        </p:txBody>
      </p:sp>
      <p:pic>
        <p:nvPicPr>
          <p:cNvPr id="15" name="Graphic 14" descr="Line arrow: Clockwise curve with solid fill">
            <a:extLst>
              <a:ext uri="{FF2B5EF4-FFF2-40B4-BE49-F238E27FC236}">
                <a16:creationId xmlns:a16="http://schemas.microsoft.com/office/drawing/2014/main" id="{7D9BB1D3-4870-8BB0-0EBD-3ED382DA0D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087572" flipV="1">
            <a:off x="4219325" y="4610049"/>
            <a:ext cx="1375125" cy="1375125"/>
          </a:xfrm>
          <a:prstGeom prst="rect">
            <a:avLst/>
          </a:prstGeom>
        </p:spPr>
      </p:pic>
      <p:pic>
        <p:nvPicPr>
          <p:cNvPr id="20" name="Picture 19" descr="A screenshot of a computer&#10;&#10;Description automatically generated">
            <a:extLst>
              <a:ext uri="{FF2B5EF4-FFF2-40B4-BE49-F238E27FC236}">
                <a16:creationId xmlns:a16="http://schemas.microsoft.com/office/drawing/2014/main" id="{E222AE57-C552-A9A4-79F2-971ADFC0C1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207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E593C88-466F-8960-A54C-EFB37DC6BB73}"/>
              </a:ext>
            </a:extLst>
          </p:cNvPr>
          <p:cNvSpPr txBox="1"/>
          <p:nvPr/>
        </p:nvSpPr>
        <p:spPr>
          <a:xfrm>
            <a:off x="3329041" y="3415630"/>
            <a:ext cx="3442448" cy="147732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This is your Dashboard where you can navigate all your affiliated studies </a:t>
            </a:r>
          </a:p>
          <a:p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B58FE29-FA06-A669-6FFE-31F904B06537}"/>
              </a:ext>
            </a:extLst>
          </p:cNvPr>
          <p:cNvSpPr/>
          <p:nvPr/>
        </p:nvSpPr>
        <p:spPr>
          <a:xfrm>
            <a:off x="3909668" y="2235834"/>
            <a:ext cx="1441525" cy="386975"/>
          </a:xfrm>
          <a:prstGeom prst="ellipse">
            <a:avLst/>
          </a:prstGeom>
          <a:noFill/>
          <a:ln w="57150">
            <a:solidFill>
              <a:srgbClr val="B8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644CE12-87CC-E78B-F9E9-F8C2CD2A4233}"/>
              </a:ext>
            </a:extLst>
          </p:cNvPr>
          <p:cNvSpPr/>
          <p:nvPr/>
        </p:nvSpPr>
        <p:spPr>
          <a:xfrm>
            <a:off x="4273475" y="5249225"/>
            <a:ext cx="1441525" cy="386975"/>
          </a:xfrm>
          <a:prstGeom prst="ellipse">
            <a:avLst/>
          </a:prstGeom>
          <a:noFill/>
          <a:ln w="57150">
            <a:solidFill>
              <a:srgbClr val="B8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4036934-75BF-2EEB-4A3F-81E47DCCA47A}"/>
              </a:ext>
            </a:extLst>
          </p:cNvPr>
          <p:cNvSpPr/>
          <p:nvPr/>
        </p:nvSpPr>
        <p:spPr>
          <a:xfrm>
            <a:off x="298684" y="5297611"/>
            <a:ext cx="1441525" cy="386975"/>
          </a:xfrm>
          <a:prstGeom prst="ellipse">
            <a:avLst/>
          </a:prstGeom>
          <a:noFill/>
          <a:ln w="57150">
            <a:solidFill>
              <a:srgbClr val="B8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41DD06E-1493-5956-A1AE-0E8CE073257E}"/>
              </a:ext>
            </a:extLst>
          </p:cNvPr>
          <p:cNvSpPr/>
          <p:nvPr/>
        </p:nvSpPr>
        <p:spPr>
          <a:xfrm>
            <a:off x="139112" y="2338050"/>
            <a:ext cx="1441525" cy="386975"/>
          </a:xfrm>
          <a:prstGeom prst="ellipse">
            <a:avLst/>
          </a:prstGeom>
          <a:noFill/>
          <a:ln w="57150">
            <a:solidFill>
              <a:srgbClr val="B8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D3C6833-419B-9F43-8CA3-F06B928D1C78}"/>
              </a:ext>
            </a:extLst>
          </p:cNvPr>
          <p:cNvSpPr/>
          <p:nvPr/>
        </p:nvSpPr>
        <p:spPr>
          <a:xfrm>
            <a:off x="8073566" y="5271597"/>
            <a:ext cx="1441525" cy="386975"/>
          </a:xfrm>
          <a:prstGeom prst="ellipse">
            <a:avLst/>
          </a:prstGeom>
          <a:noFill/>
          <a:ln w="57150">
            <a:solidFill>
              <a:srgbClr val="B8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375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8CFBB7B-5EFC-2C00-0EE2-3F82CCD39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Office for Research Integrity and Compliance v5-2024</a:t>
            </a:r>
          </a:p>
        </p:txBody>
      </p:sp>
      <p:pic>
        <p:nvPicPr>
          <p:cNvPr id="1026" name="Picture 2" descr="Image result for chapman university logo">
            <a:extLst>
              <a:ext uri="{FF2B5EF4-FFF2-40B4-BE49-F238E27FC236}">
                <a16:creationId xmlns:a16="http://schemas.microsoft.com/office/drawing/2014/main" id="{B1BE9F21-3844-DC4D-9D48-80F4D0D5C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761" y="1269700"/>
            <a:ext cx="3549239" cy="273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5E042AB-C4EA-CB04-E139-F59B5FE68037}"/>
              </a:ext>
            </a:extLst>
          </p:cNvPr>
          <p:cNvCxnSpPr>
            <a:cxnSpLocks/>
          </p:cNvCxnSpPr>
          <p:nvPr/>
        </p:nvCxnSpPr>
        <p:spPr>
          <a:xfrm>
            <a:off x="6443830" y="1850315"/>
            <a:ext cx="0" cy="157868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9F86AE5-11B3-0CE2-9D10-D5DD22AAB840}"/>
              </a:ext>
            </a:extLst>
          </p:cNvPr>
          <p:cNvSpPr txBox="1"/>
          <p:nvPr/>
        </p:nvSpPr>
        <p:spPr>
          <a:xfrm>
            <a:off x="6895651" y="2130014"/>
            <a:ext cx="22268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Institutional Review Board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279711-B4E5-491C-4ECA-C5F7379D4284}"/>
              </a:ext>
            </a:extLst>
          </p:cNvPr>
          <p:cNvSpPr txBox="1"/>
          <p:nvPr/>
        </p:nvSpPr>
        <p:spPr>
          <a:xfrm>
            <a:off x="2554044" y="4892570"/>
            <a:ext cx="70839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Creating a New Protocol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09D01F-67E4-5613-E1AD-0DCCC79843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86" y="6248831"/>
            <a:ext cx="536314" cy="53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495986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10912</TotalTime>
  <Words>1067</Words>
  <Application>Microsoft Office PowerPoint</Application>
  <PresentationFormat>Widescreen</PresentationFormat>
  <Paragraphs>92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Metropolitan</vt:lpstr>
      <vt:lpstr>PowerPoint Presentation</vt:lpstr>
      <vt:lpstr>Cayuse</vt:lpstr>
      <vt:lpstr>Before Proceeding</vt:lpstr>
      <vt:lpstr>Before Beginning an IRB Submission…</vt:lpstr>
      <vt:lpstr>Logging 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Cayuse</dc:title>
  <dc:creator>Desiree L. Vera</dc:creator>
  <cp:lastModifiedBy>DelRio, Natalie</cp:lastModifiedBy>
  <cp:revision>116</cp:revision>
  <dcterms:created xsi:type="dcterms:W3CDTF">2016-01-13T18:39:52Z</dcterms:created>
  <dcterms:modified xsi:type="dcterms:W3CDTF">2024-03-08T22:52:54Z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816862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D7.0.0</vt:lpwstr>
  </property>
</Properties>
</file>