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1"/>
  </p:notesMasterIdLst>
  <p:sldIdLst>
    <p:sldId id="291" r:id="rId5"/>
    <p:sldId id="268" r:id="rId6"/>
    <p:sldId id="287" r:id="rId7"/>
    <p:sldId id="283" r:id="rId8"/>
    <p:sldId id="293" r:id="rId9"/>
    <p:sldId id="289" r:id="rId10"/>
    <p:sldId id="298" r:id="rId11"/>
    <p:sldId id="297" r:id="rId12"/>
    <p:sldId id="296" r:id="rId13"/>
    <p:sldId id="300" r:id="rId14"/>
    <p:sldId id="301" r:id="rId15"/>
    <p:sldId id="302" r:id="rId16"/>
    <p:sldId id="304" r:id="rId17"/>
    <p:sldId id="307" r:id="rId18"/>
    <p:sldId id="305" r:id="rId19"/>
    <p:sldId id="306" r:id="rId20"/>
    <p:sldId id="299" r:id="rId21"/>
    <p:sldId id="315" r:id="rId22"/>
    <p:sldId id="316" r:id="rId23"/>
    <p:sldId id="310" r:id="rId24"/>
    <p:sldId id="317" r:id="rId25"/>
    <p:sldId id="318" r:id="rId26"/>
    <p:sldId id="311" r:id="rId27"/>
    <p:sldId id="312" r:id="rId28"/>
    <p:sldId id="313" r:id="rId29"/>
    <p:sldId id="314" r:id="rId30"/>
    <p:sldId id="319" r:id="rId31"/>
    <p:sldId id="320" r:id="rId32"/>
    <p:sldId id="321" r:id="rId33"/>
    <p:sldId id="322" r:id="rId34"/>
    <p:sldId id="323" r:id="rId35"/>
    <p:sldId id="324" r:id="rId36"/>
    <p:sldId id="325" r:id="rId37"/>
    <p:sldId id="326" r:id="rId38"/>
    <p:sldId id="327" r:id="rId39"/>
    <p:sldId id="27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4660"/>
  </p:normalViewPr>
  <p:slideViewPr>
    <p:cSldViewPr snapToGrid="0">
      <p:cViewPr varScale="1">
        <p:scale>
          <a:sx n="106" d="100"/>
          <a:sy n="106" d="100"/>
        </p:scale>
        <p:origin x="690"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1C3266-BD2A-468F-80AF-05EB0BDC2E8F}" type="datetimeFigureOut">
              <a:rPr lang="en-US" smtClean="0"/>
              <a:t>3/12/2024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FA6255-0D1F-4080-A125-8636F4BE826B}" type="slidenum">
              <a:rPr lang="en-US" smtClean="0"/>
              <a:t>‹#›</a:t>
            </a:fld>
            <a:endParaRPr lang="en-US" dirty="0"/>
          </a:p>
        </p:txBody>
      </p:sp>
    </p:spTree>
    <p:extLst>
      <p:ext uri="{BB962C8B-B14F-4D97-AF65-F5344CB8AC3E}">
        <p14:creationId xmlns:p14="http://schemas.microsoft.com/office/powerpoint/2010/main" val="3787226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992EBC-29DC-4D99-ABF9-4F8A612E8FD6}" type="slidenum">
              <a:rPr lang="en-US" smtClean="0"/>
              <a:t>2</a:t>
            </a:fld>
            <a:endParaRPr lang="en-US" dirty="0"/>
          </a:p>
        </p:txBody>
      </p:sp>
    </p:spTree>
    <p:extLst>
      <p:ext uri="{BB962C8B-B14F-4D97-AF65-F5344CB8AC3E}">
        <p14:creationId xmlns:p14="http://schemas.microsoft.com/office/powerpoint/2010/main" val="1542999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992EBC-29DC-4D99-ABF9-4F8A612E8FD6}" type="slidenum">
              <a:rPr lang="en-US" smtClean="0"/>
              <a:t>3</a:t>
            </a:fld>
            <a:endParaRPr lang="en-US"/>
          </a:p>
        </p:txBody>
      </p:sp>
    </p:spTree>
    <p:extLst>
      <p:ext uri="{BB962C8B-B14F-4D97-AF65-F5344CB8AC3E}">
        <p14:creationId xmlns:p14="http://schemas.microsoft.com/office/powerpoint/2010/main" val="2397518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992EBC-29DC-4D99-ABF9-4F8A612E8FD6}" type="slidenum">
              <a:rPr lang="en-US" smtClean="0"/>
              <a:t>4</a:t>
            </a:fld>
            <a:endParaRPr lang="en-US"/>
          </a:p>
        </p:txBody>
      </p:sp>
    </p:spTree>
    <p:extLst>
      <p:ext uri="{BB962C8B-B14F-4D97-AF65-F5344CB8AC3E}">
        <p14:creationId xmlns:p14="http://schemas.microsoft.com/office/powerpoint/2010/main" val="3481647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992EBC-29DC-4D99-ABF9-4F8A612E8FD6}" type="slidenum">
              <a:rPr lang="en-US" smtClean="0"/>
              <a:t>36</a:t>
            </a:fld>
            <a:endParaRPr lang="en-US"/>
          </a:p>
        </p:txBody>
      </p:sp>
    </p:spTree>
    <p:extLst>
      <p:ext uri="{BB962C8B-B14F-4D97-AF65-F5344CB8AC3E}">
        <p14:creationId xmlns:p14="http://schemas.microsoft.com/office/powerpoint/2010/main" val="2203273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8330DC0D-F8B8-418A-AA3F-46CD4F1A16C4}" type="datetime1">
              <a:rPr lang="en-US" smtClean="0"/>
              <a:t>3/12/2024</a:t>
            </a:fld>
            <a:endParaRPr lang="en-US" dirty="0"/>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r>
              <a:rPr lang="en-US" dirty="0"/>
              <a:t>Office of Research Compliance v1-2016</a:t>
            </a:r>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9BBCFDF0-8971-4701-B112-5062AA819AC8}" type="slidenum">
              <a:rPr lang="en-US" smtClean="0"/>
              <a:t>‹#›</a:t>
            </a:fld>
            <a:endParaRPr lang="en-US" dirty="0"/>
          </a:p>
        </p:txBody>
      </p:sp>
    </p:spTree>
    <p:extLst>
      <p:ext uri="{BB962C8B-B14F-4D97-AF65-F5344CB8AC3E}">
        <p14:creationId xmlns:p14="http://schemas.microsoft.com/office/powerpoint/2010/main" val="2034643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078003-2D7F-453D-8278-9B8034B466AB}" type="datetime1">
              <a:rPr lang="en-US" smtClean="0"/>
              <a:t>3/12/2024</a:t>
            </a:fld>
            <a:endParaRPr lang="en-US" dirty="0"/>
          </a:p>
        </p:txBody>
      </p:sp>
      <p:sp>
        <p:nvSpPr>
          <p:cNvPr id="5" name="Footer Placeholder 4"/>
          <p:cNvSpPr>
            <a:spLocks noGrp="1"/>
          </p:cNvSpPr>
          <p:nvPr>
            <p:ph type="ftr" sz="quarter" idx="11"/>
          </p:nvPr>
        </p:nvSpPr>
        <p:spPr/>
        <p:txBody>
          <a:bodyPr/>
          <a:lstStyle/>
          <a:p>
            <a:r>
              <a:rPr lang="en-US" dirty="0"/>
              <a:t>Office of Research Compliance v1-2016</a:t>
            </a:r>
          </a:p>
        </p:txBody>
      </p:sp>
      <p:sp>
        <p:nvSpPr>
          <p:cNvPr id="6" name="Slide Number Placeholder 5"/>
          <p:cNvSpPr>
            <a:spLocks noGrp="1"/>
          </p:cNvSpPr>
          <p:nvPr>
            <p:ph type="sldNum" sz="quarter" idx="12"/>
          </p:nvPr>
        </p:nvSpPr>
        <p:spPr/>
        <p:txBody>
          <a:bodyPr/>
          <a:lstStyle/>
          <a:p>
            <a:fld id="{9BBCFDF0-8971-4701-B112-5062AA819AC8}" type="slidenum">
              <a:rPr lang="en-US" smtClean="0"/>
              <a:t>‹#›</a:t>
            </a:fld>
            <a:endParaRPr lang="en-US" dirty="0"/>
          </a:p>
        </p:txBody>
      </p:sp>
    </p:spTree>
    <p:extLst>
      <p:ext uri="{BB962C8B-B14F-4D97-AF65-F5344CB8AC3E}">
        <p14:creationId xmlns:p14="http://schemas.microsoft.com/office/powerpoint/2010/main" val="3347507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F00166-03C0-461F-B8F2-55FC4F5B7814}" type="datetime1">
              <a:rPr lang="en-US" smtClean="0"/>
              <a:t>3/12/2024</a:t>
            </a:fld>
            <a:endParaRPr lang="en-US" dirty="0"/>
          </a:p>
        </p:txBody>
      </p:sp>
      <p:sp>
        <p:nvSpPr>
          <p:cNvPr id="5" name="Footer Placeholder 4"/>
          <p:cNvSpPr>
            <a:spLocks noGrp="1"/>
          </p:cNvSpPr>
          <p:nvPr>
            <p:ph type="ftr" sz="quarter" idx="11"/>
          </p:nvPr>
        </p:nvSpPr>
        <p:spPr/>
        <p:txBody>
          <a:bodyPr/>
          <a:lstStyle/>
          <a:p>
            <a:r>
              <a:rPr lang="en-US" dirty="0"/>
              <a:t>Office of Research Compliance v1-2016</a:t>
            </a:r>
          </a:p>
        </p:txBody>
      </p:sp>
      <p:sp>
        <p:nvSpPr>
          <p:cNvPr id="6" name="Slide Number Placeholder 5"/>
          <p:cNvSpPr>
            <a:spLocks noGrp="1"/>
          </p:cNvSpPr>
          <p:nvPr>
            <p:ph type="sldNum" sz="quarter" idx="12"/>
          </p:nvPr>
        </p:nvSpPr>
        <p:spPr/>
        <p:txBody>
          <a:bodyPr/>
          <a:lstStyle/>
          <a:p>
            <a:fld id="{9BBCFDF0-8971-4701-B112-5062AA819AC8}" type="slidenum">
              <a:rPr lang="en-US" smtClean="0"/>
              <a:t>‹#›</a:t>
            </a:fld>
            <a:endParaRPr lang="en-US" dirty="0"/>
          </a:p>
        </p:txBody>
      </p:sp>
    </p:spTree>
    <p:extLst>
      <p:ext uri="{BB962C8B-B14F-4D97-AF65-F5344CB8AC3E}">
        <p14:creationId xmlns:p14="http://schemas.microsoft.com/office/powerpoint/2010/main" val="1152135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5C0694-E2DD-4A56-ABF4-2B2D39F275E1}" type="datetime1">
              <a:rPr lang="en-US" smtClean="0"/>
              <a:t>3/12/2024</a:t>
            </a:fld>
            <a:endParaRPr lang="en-US" dirty="0"/>
          </a:p>
        </p:txBody>
      </p:sp>
      <p:sp>
        <p:nvSpPr>
          <p:cNvPr id="5" name="Footer Placeholder 4"/>
          <p:cNvSpPr>
            <a:spLocks noGrp="1"/>
          </p:cNvSpPr>
          <p:nvPr>
            <p:ph type="ftr" sz="quarter" idx="11"/>
          </p:nvPr>
        </p:nvSpPr>
        <p:spPr/>
        <p:txBody>
          <a:bodyPr/>
          <a:lstStyle/>
          <a:p>
            <a:r>
              <a:rPr lang="en-US" dirty="0"/>
              <a:t>Office of Research Compliance v1-2016</a:t>
            </a:r>
          </a:p>
        </p:txBody>
      </p:sp>
      <p:sp>
        <p:nvSpPr>
          <p:cNvPr id="6" name="Slide Number Placeholder 5"/>
          <p:cNvSpPr>
            <a:spLocks noGrp="1"/>
          </p:cNvSpPr>
          <p:nvPr>
            <p:ph type="sldNum" sz="quarter" idx="12"/>
          </p:nvPr>
        </p:nvSpPr>
        <p:spPr/>
        <p:txBody>
          <a:bodyPr/>
          <a:lstStyle/>
          <a:p>
            <a:fld id="{9BBCFDF0-8971-4701-B112-5062AA819AC8}" type="slidenum">
              <a:rPr lang="en-US" smtClean="0"/>
              <a:t>‹#›</a:t>
            </a:fld>
            <a:endParaRPr lang="en-US" dirty="0"/>
          </a:p>
        </p:txBody>
      </p:sp>
    </p:spTree>
    <p:extLst>
      <p:ext uri="{BB962C8B-B14F-4D97-AF65-F5344CB8AC3E}">
        <p14:creationId xmlns:p14="http://schemas.microsoft.com/office/powerpoint/2010/main" val="753618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651686-A439-4B6D-9C15-1B5EA15C88E0}" type="datetime1">
              <a:rPr lang="en-US" smtClean="0"/>
              <a:t>3/12/2024</a:t>
            </a:fld>
            <a:endParaRPr lang="en-US" dirty="0"/>
          </a:p>
        </p:txBody>
      </p:sp>
      <p:sp>
        <p:nvSpPr>
          <p:cNvPr id="5" name="Footer Placeholder 4"/>
          <p:cNvSpPr>
            <a:spLocks noGrp="1"/>
          </p:cNvSpPr>
          <p:nvPr>
            <p:ph type="ftr" sz="quarter" idx="11"/>
          </p:nvPr>
        </p:nvSpPr>
        <p:spPr/>
        <p:txBody>
          <a:bodyPr/>
          <a:lstStyle/>
          <a:p>
            <a:r>
              <a:rPr lang="en-US" dirty="0"/>
              <a:t>Office of Research Compliance v1-2016</a:t>
            </a:r>
          </a:p>
        </p:txBody>
      </p:sp>
      <p:sp>
        <p:nvSpPr>
          <p:cNvPr id="6" name="Slide Number Placeholder 5"/>
          <p:cNvSpPr>
            <a:spLocks noGrp="1"/>
          </p:cNvSpPr>
          <p:nvPr>
            <p:ph type="sldNum" sz="quarter" idx="12"/>
          </p:nvPr>
        </p:nvSpPr>
        <p:spPr/>
        <p:txBody>
          <a:bodyPr/>
          <a:lstStyle/>
          <a:p>
            <a:fld id="{9BBCFDF0-8971-4701-B112-5062AA819AC8}" type="slidenum">
              <a:rPr lang="en-US" smtClean="0"/>
              <a:t>‹#›</a:t>
            </a:fld>
            <a:endParaRPr lang="en-US" dirty="0"/>
          </a:p>
        </p:txBody>
      </p:sp>
    </p:spTree>
    <p:extLst>
      <p:ext uri="{BB962C8B-B14F-4D97-AF65-F5344CB8AC3E}">
        <p14:creationId xmlns:p14="http://schemas.microsoft.com/office/powerpoint/2010/main" val="151927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34D0DD4-50CB-4DEC-83A3-BF71DF862771}" type="datetime1">
              <a:rPr lang="en-US" smtClean="0"/>
              <a:t>3/12/2024</a:t>
            </a:fld>
            <a:endParaRPr lang="en-US" dirty="0"/>
          </a:p>
        </p:txBody>
      </p:sp>
      <p:sp>
        <p:nvSpPr>
          <p:cNvPr id="6" name="Footer Placeholder 5"/>
          <p:cNvSpPr>
            <a:spLocks noGrp="1"/>
          </p:cNvSpPr>
          <p:nvPr>
            <p:ph type="ftr" sz="quarter" idx="11"/>
          </p:nvPr>
        </p:nvSpPr>
        <p:spPr/>
        <p:txBody>
          <a:bodyPr/>
          <a:lstStyle/>
          <a:p>
            <a:r>
              <a:rPr lang="en-US" dirty="0"/>
              <a:t>Office of Research Compliance v1-2016</a:t>
            </a:r>
          </a:p>
        </p:txBody>
      </p:sp>
      <p:sp>
        <p:nvSpPr>
          <p:cNvPr id="7" name="Slide Number Placeholder 6"/>
          <p:cNvSpPr>
            <a:spLocks noGrp="1"/>
          </p:cNvSpPr>
          <p:nvPr>
            <p:ph type="sldNum" sz="quarter" idx="12"/>
          </p:nvPr>
        </p:nvSpPr>
        <p:spPr/>
        <p:txBody>
          <a:bodyPr/>
          <a:lstStyle/>
          <a:p>
            <a:fld id="{9BBCFDF0-8971-4701-B112-5062AA819AC8}" type="slidenum">
              <a:rPr lang="en-US" smtClean="0"/>
              <a:t>‹#›</a:t>
            </a:fld>
            <a:endParaRPr lang="en-US" dirty="0"/>
          </a:p>
        </p:txBody>
      </p:sp>
    </p:spTree>
    <p:extLst>
      <p:ext uri="{BB962C8B-B14F-4D97-AF65-F5344CB8AC3E}">
        <p14:creationId xmlns:p14="http://schemas.microsoft.com/office/powerpoint/2010/main" val="928848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7EAAB5F-476F-4858-9AA7-661FEC1D69B4}" type="datetime1">
              <a:rPr lang="en-US" smtClean="0"/>
              <a:t>3/12/2024</a:t>
            </a:fld>
            <a:endParaRPr lang="en-US" dirty="0"/>
          </a:p>
        </p:txBody>
      </p:sp>
      <p:sp>
        <p:nvSpPr>
          <p:cNvPr id="8" name="Footer Placeholder 7"/>
          <p:cNvSpPr>
            <a:spLocks noGrp="1"/>
          </p:cNvSpPr>
          <p:nvPr>
            <p:ph type="ftr" sz="quarter" idx="11"/>
          </p:nvPr>
        </p:nvSpPr>
        <p:spPr/>
        <p:txBody>
          <a:bodyPr/>
          <a:lstStyle/>
          <a:p>
            <a:r>
              <a:rPr lang="en-US" dirty="0"/>
              <a:t>Office of Research Compliance v1-2016</a:t>
            </a:r>
          </a:p>
        </p:txBody>
      </p:sp>
      <p:sp>
        <p:nvSpPr>
          <p:cNvPr id="9" name="Slide Number Placeholder 8"/>
          <p:cNvSpPr>
            <a:spLocks noGrp="1"/>
          </p:cNvSpPr>
          <p:nvPr>
            <p:ph type="sldNum" sz="quarter" idx="12"/>
          </p:nvPr>
        </p:nvSpPr>
        <p:spPr/>
        <p:txBody>
          <a:bodyPr/>
          <a:lstStyle/>
          <a:p>
            <a:fld id="{9BBCFDF0-8971-4701-B112-5062AA819AC8}" type="slidenum">
              <a:rPr lang="en-US" smtClean="0"/>
              <a:t>‹#›</a:t>
            </a:fld>
            <a:endParaRPr lang="en-US" dirty="0"/>
          </a:p>
        </p:txBody>
      </p:sp>
    </p:spTree>
    <p:extLst>
      <p:ext uri="{BB962C8B-B14F-4D97-AF65-F5344CB8AC3E}">
        <p14:creationId xmlns:p14="http://schemas.microsoft.com/office/powerpoint/2010/main" val="2732902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1A68371-4291-46EA-8075-F1C0740C7E27}" type="datetime1">
              <a:rPr lang="en-US" smtClean="0"/>
              <a:t>3/12/2024</a:t>
            </a:fld>
            <a:endParaRPr lang="en-US" dirty="0"/>
          </a:p>
        </p:txBody>
      </p:sp>
      <p:sp>
        <p:nvSpPr>
          <p:cNvPr id="4" name="Footer Placeholder 3"/>
          <p:cNvSpPr>
            <a:spLocks noGrp="1"/>
          </p:cNvSpPr>
          <p:nvPr>
            <p:ph type="ftr" sz="quarter" idx="11"/>
          </p:nvPr>
        </p:nvSpPr>
        <p:spPr/>
        <p:txBody>
          <a:bodyPr/>
          <a:lstStyle/>
          <a:p>
            <a:r>
              <a:rPr lang="en-US" dirty="0"/>
              <a:t>Office of Research Compliance v1-2016</a:t>
            </a:r>
          </a:p>
        </p:txBody>
      </p:sp>
      <p:sp>
        <p:nvSpPr>
          <p:cNvPr id="5" name="Slide Number Placeholder 4"/>
          <p:cNvSpPr>
            <a:spLocks noGrp="1"/>
          </p:cNvSpPr>
          <p:nvPr>
            <p:ph type="sldNum" sz="quarter" idx="12"/>
          </p:nvPr>
        </p:nvSpPr>
        <p:spPr/>
        <p:txBody>
          <a:bodyPr/>
          <a:lstStyle/>
          <a:p>
            <a:fld id="{9BBCFDF0-8971-4701-B112-5062AA819AC8}" type="slidenum">
              <a:rPr lang="en-US" smtClean="0"/>
              <a:t>‹#›</a:t>
            </a:fld>
            <a:endParaRPr lang="en-US" dirty="0"/>
          </a:p>
        </p:txBody>
      </p:sp>
    </p:spTree>
    <p:extLst>
      <p:ext uri="{BB962C8B-B14F-4D97-AF65-F5344CB8AC3E}">
        <p14:creationId xmlns:p14="http://schemas.microsoft.com/office/powerpoint/2010/main" val="3429997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0B3514-F223-42A0-80CF-7D652A553D16}" type="datetime1">
              <a:rPr lang="en-US" smtClean="0"/>
              <a:t>3/12/2024</a:t>
            </a:fld>
            <a:endParaRPr lang="en-US" dirty="0"/>
          </a:p>
        </p:txBody>
      </p:sp>
      <p:sp>
        <p:nvSpPr>
          <p:cNvPr id="3" name="Footer Placeholder 2"/>
          <p:cNvSpPr>
            <a:spLocks noGrp="1"/>
          </p:cNvSpPr>
          <p:nvPr>
            <p:ph type="ftr" sz="quarter" idx="11"/>
          </p:nvPr>
        </p:nvSpPr>
        <p:spPr/>
        <p:txBody>
          <a:bodyPr/>
          <a:lstStyle/>
          <a:p>
            <a:r>
              <a:rPr lang="en-US" dirty="0"/>
              <a:t>Office of Research Compliance v1-2016</a:t>
            </a:r>
          </a:p>
        </p:txBody>
      </p:sp>
      <p:sp>
        <p:nvSpPr>
          <p:cNvPr id="4" name="Slide Number Placeholder 3"/>
          <p:cNvSpPr>
            <a:spLocks noGrp="1"/>
          </p:cNvSpPr>
          <p:nvPr>
            <p:ph type="sldNum" sz="quarter" idx="12"/>
          </p:nvPr>
        </p:nvSpPr>
        <p:spPr/>
        <p:txBody>
          <a:bodyPr/>
          <a:lstStyle/>
          <a:p>
            <a:fld id="{9BBCFDF0-8971-4701-B112-5062AA819AC8}" type="slidenum">
              <a:rPr lang="en-US" smtClean="0"/>
              <a:t>‹#›</a:t>
            </a:fld>
            <a:endParaRPr lang="en-US" dirty="0"/>
          </a:p>
        </p:txBody>
      </p:sp>
    </p:spTree>
    <p:extLst>
      <p:ext uri="{BB962C8B-B14F-4D97-AF65-F5344CB8AC3E}">
        <p14:creationId xmlns:p14="http://schemas.microsoft.com/office/powerpoint/2010/main" val="3939334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0ABB6E08-42DC-4231-A5CA-323448ECAB70}" type="datetime1">
              <a:rPr lang="en-US" smtClean="0"/>
              <a:t>3/12/2024</a:t>
            </a:fld>
            <a:endParaRPr lang="en-US" dirty="0"/>
          </a:p>
        </p:txBody>
      </p:sp>
      <p:sp>
        <p:nvSpPr>
          <p:cNvPr id="6" name="Footer Placeholder 5"/>
          <p:cNvSpPr>
            <a:spLocks noGrp="1"/>
          </p:cNvSpPr>
          <p:nvPr>
            <p:ph type="ftr" sz="quarter" idx="11"/>
          </p:nvPr>
        </p:nvSpPr>
        <p:spPr/>
        <p:txBody>
          <a:bodyPr/>
          <a:lstStyle/>
          <a:p>
            <a:r>
              <a:rPr lang="en-US" dirty="0"/>
              <a:t>Office of Research Compliance v1-2016</a:t>
            </a:r>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9BBCFDF0-8971-4701-B112-5062AA819AC8}" type="slidenum">
              <a:rPr lang="en-US" smtClean="0"/>
              <a:t>‹#›</a:t>
            </a:fld>
            <a:endParaRPr lang="en-US" dirty="0"/>
          </a:p>
        </p:txBody>
      </p:sp>
    </p:spTree>
    <p:extLst>
      <p:ext uri="{BB962C8B-B14F-4D97-AF65-F5344CB8AC3E}">
        <p14:creationId xmlns:p14="http://schemas.microsoft.com/office/powerpoint/2010/main" val="2648403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B4CFAA42-4993-4B50-9E11-6111D4ACE85B}" type="datetime1">
              <a:rPr lang="en-US" smtClean="0"/>
              <a:t>3/12/2024</a:t>
            </a:fld>
            <a:endParaRPr lang="en-US" dirty="0"/>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r>
              <a:rPr lang="en-US" dirty="0"/>
              <a:t>Office of Research Compliance v1-2016</a:t>
            </a:r>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9BBCFDF0-8971-4701-B112-5062AA819AC8}" type="slidenum">
              <a:rPr lang="en-US" smtClean="0"/>
              <a:t>‹#›</a:t>
            </a:fld>
            <a:endParaRPr lang="en-US" dirty="0"/>
          </a:p>
        </p:txBody>
      </p:sp>
    </p:spTree>
    <p:extLst>
      <p:ext uri="{BB962C8B-B14F-4D97-AF65-F5344CB8AC3E}">
        <p14:creationId xmlns:p14="http://schemas.microsoft.com/office/powerpoint/2010/main" val="313534410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105FCDA3-3AEB-468A-B397-EE935B4C7C96}" type="datetime1">
              <a:rPr lang="en-US" smtClean="0"/>
              <a:t>3/12/2024</a:t>
            </a:fld>
            <a:endParaRPr lang="en-US" dirty="0"/>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r>
              <a:rPr lang="en-US" dirty="0"/>
              <a:t>Office of Research Compliance v1-2016</a:t>
            </a:r>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9BBCFDF0-8971-4701-B112-5062AA819AC8}" type="slidenum">
              <a:rPr lang="en-US" smtClean="0"/>
              <a:t>‹#›</a:t>
            </a:fld>
            <a:endParaRPr lang="en-US" dirty="0"/>
          </a:p>
        </p:txBody>
      </p:sp>
    </p:spTree>
    <p:extLst>
      <p:ext uri="{BB962C8B-B14F-4D97-AF65-F5344CB8AC3E}">
        <p14:creationId xmlns:p14="http://schemas.microsoft.com/office/powerpoint/2010/main" val="20083492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11.sv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11.sv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11.sv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11.sv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3.xml.rels><?xml version="1.0" encoding="UTF-8" standalone="yes"?>
<Relationships xmlns="http://schemas.openxmlformats.org/package/2006/relationships"><Relationship Id="rId3" Type="http://schemas.openxmlformats.org/officeDocument/2006/relationships/hyperlink" Target="mailto:irb@chapman.ed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36.xml.rels><?xml version="1.0" encoding="UTF-8" standalone="yes"?>
<Relationships xmlns="http://schemas.openxmlformats.org/package/2006/relationships"><Relationship Id="rId3" Type="http://schemas.openxmlformats.org/officeDocument/2006/relationships/hyperlink" Target="mailto:irb@chapman.edu"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s://www.chapman.edu/research/integrity/irb/forms-and-instructions.aspx"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chapman.edu/research/integrity/irb/training-and-continuing-education.aspx"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mailto:irb@chapman.edu"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chapman.cayuse424.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8CFBB7B-5EFC-2C00-0EE2-3F82CCD39E9E}"/>
              </a:ext>
            </a:extLst>
          </p:cNvPr>
          <p:cNvSpPr>
            <a:spLocks noGrp="1"/>
          </p:cNvSpPr>
          <p:nvPr>
            <p:ph type="ftr" sz="quarter" idx="11"/>
          </p:nvPr>
        </p:nvSpPr>
        <p:spPr/>
        <p:txBody>
          <a:bodyPr/>
          <a:lstStyle/>
          <a:p>
            <a:r>
              <a:rPr lang="en-US" dirty="0"/>
              <a:t>Office of Research Integrity and Compliance v5-2024</a:t>
            </a:r>
          </a:p>
        </p:txBody>
      </p:sp>
      <p:pic>
        <p:nvPicPr>
          <p:cNvPr id="1026" name="Picture 2" descr="Image result for chapman university logo">
            <a:extLst>
              <a:ext uri="{FF2B5EF4-FFF2-40B4-BE49-F238E27FC236}">
                <a16:creationId xmlns:a16="http://schemas.microsoft.com/office/drawing/2014/main" id="{B1BE9F21-3844-DC4D-9D48-80F4D0D5C8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6761" y="1269700"/>
            <a:ext cx="3549239" cy="2730184"/>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95E042AB-C4EA-CB04-E139-F59B5FE68037}"/>
              </a:ext>
            </a:extLst>
          </p:cNvPr>
          <p:cNvCxnSpPr>
            <a:cxnSpLocks/>
          </p:cNvCxnSpPr>
          <p:nvPr/>
        </p:nvCxnSpPr>
        <p:spPr>
          <a:xfrm>
            <a:off x="6443830" y="1850315"/>
            <a:ext cx="0" cy="1578685"/>
          </a:xfrm>
          <a:prstGeom prst="line">
            <a:avLst/>
          </a:prstGeom>
        </p:spPr>
        <p:style>
          <a:lnRef idx="3">
            <a:schemeClr val="dk1"/>
          </a:lnRef>
          <a:fillRef idx="0">
            <a:schemeClr val="dk1"/>
          </a:fillRef>
          <a:effectRef idx="2">
            <a:schemeClr val="dk1"/>
          </a:effectRef>
          <a:fontRef idx="minor">
            <a:schemeClr val="tx1"/>
          </a:fontRef>
        </p:style>
      </p:cxnSp>
      <p:sp>
        <p:nvSpPr>
          <p:cNvPr id="8" name="TextBox 7">
            <a:extLst>
              <a:ext uri="{FF2B5EF4-FFF2-40B4-BE49-F238E27FC236}">
                <a16:creationId xmlns:a16="http://schemas.microsoft.com/office/drawing/2014/main" id="{E9F86AE5-11B3-0CE2-9D10-D5DD22AAB840}"/>
              </a:ext>
            </a:extLst>
          </p:cNvPr>
          <p:cNvSpPr txBox="1"/>
          <p:nvPr/>
        </p:nvSpPr>
        <p:spPr>
          <a:xfrm>
            <a:off x="6895651" y="2130014"/>
            <a:ext cx="2226834" cy="954107"/>
          </a:xfrm>
          <a:prstGeom prst="rect">
            <a:avLst/>
          </a:prstGeom>
          <a:noFill/>
        </p:spPr>
        <p:txBody>
          <a:bodyPr wrap="square" rtlCol="0">
            <a:spAutoFit/>
          </a:bodyPr>
          <a:lstStyle/>
          <a:p>
            <a:r>
              <a:rPr lang="en-US" sz="2800" dirty="0"/>
              <a:t>Institutional Review Board</a:t>
            </a:r>
          </a:p>
        </p:txBody>
      </p:sp>
      <p:sp>
        <p:nvSpPr>
          <p:cNvPr id="11" name="TextBox 10">
            <a:extLst>
              <a:ext uri="{FF2B5EF4-FFF2-40B4-BE49-F238E27FC236}">
                <a16:creationId xmlns:a16="http://schemas.microsoft.com/office/drawing/2014/main" id="{DC279711-B4E5-491C-4ECA-C5F7379D4284}"/>
              </a:ext>
            </a:extLst>
          </p:cNvPr>
          <p:cNvSpPr txBox="1"/>
          <p:nvPr/>
        </p:nvSpPr>
        <p:spPr>
          <a:xfrm>
            <a:off x="2554044" y="4892570"/>
            <a:ext cx="7083911" cy="769441"/>
          </a:xfrm>
          <a:prstGeom prst="rect">
            <a:avLst/>
          </a:prstGeom>
          <a:noFill/>
        </p:spPr>
        <p:txBody>
          <a:bodyPr wrap="square" rtlCol="0">
            <a:spAutoFit/>
          </a:bodyPr>
          <a:lstStyle/>
          <a:p>
            <a:r>
              <a:rPr lang="en-US" sz="4400" b="1" dirty="0"/>
              <a:t>Cayuse IRB Instruction Manual</a:t>
            </a:r>
          </a:p>
        </p:txBody>
      </p:sp>
      <p:pic>
        <p:nvPicPr>
          <p:cNvPr id="3" name="Picture 2">
            <a:extLst>
              <a:ext uri="{FF2B5EF4-FFF2-40B4-BE49-F238E27FC236}">
                <a16:creationId xmlns:a16="http://schemas.microsoft.com/office/drawing/2014/main" id="{1A04409C-CDE5-2232-4765-B642246B37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486" y="6248831"/>
            <a:ext cx="536314" cy="534465"/>
          </a:xfrm>
          <a:prstGeom prst="rect">
            <a:avLst/>
          </a:prstGeom>
        </p:spPr>
      </p:pic>
    </p:spTree>
    <p:extLst>
      <p:ext uri="{BB962C8B-B14F-4D97-AF65-F5344CB8AC3E}">
        <p14:creationId xmlns:p14="http://schemas.microsoft.com/office/powerpoint/2010/main" val="2235782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DB9BDED0-7CAD-DDE3-E940-27FA71866C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795685"/>
          </a:xfrm>
          <a:prstGeom prst="rect">
            <a:avLst/>
          </a:prstGeom>
        </p:spPr>
      </p:pic>
      <p:pic>
        <p:nvPicPr>
          <p:cNvPr id="6" name="Graphic 5" descr="Arrow Right with solid fill">
            <a:extLst>
              <a:ext uri="{FF2B5EF4-FFF2-40B4-BE49-F238E27FC236}">
                <a16:creationId xmlns:a16="http://schemas.microsoft.com/office/drawing/2014/main" id="{97418E16-739E-3954-13EC-626ADA5CF9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8620335">
            <a:off x="1414830" y="2124440"/>
            <a:ext cx="2531253" cy="1346205"/>
          </a:xfrm>
          <a:prstGeom prst="rect">
            <a:avLst/>
          </a:prstGeom>
        </p:spPr>
      </p:pic>
      <p:sp>
        <p:nvSpPr>
          <p:cNvPr id="2" name="Footer Placeholder 1">
            <a:extLst>
              <a:ext uri="{FF2B5EF4-FFF2-40B4-BE49-F238E27FC236}">
                <a16:creationId xmlns:a16="http://schemas.microsoft.com/office/drawing/2014/main" id="{DCAF2A18-7E67-4971-35BC-0C8190415E01}"/>
              </a:ext>
            </a:extLst>
          </p:cNvPr>
          <p:cNvSpPr>
            <a:spLocks noGrp="1"/>
          </p:cNvSpPr>
          <p:nvPr>
            <p:ph type="ftr" sz="quarter" idx="11"/>
          </p:nvPr>
        </p:nvSpPr>
        <p:spPr/>
        <p:txBody>
          <a:bodyPr/>
          <a:lstStyle/>
          <a:p>
            <a:r>
              <a:rPr lang="en-US" dirty="0"/>
              <a:t>Office of Research Integrity and Compliance v5-2024</a:t>
            </a:r>
          </a:p>
        </p:txBody>
      </p:sp>
      <p:sp>
        <p:nvSpPr>
          <p:cNvPr id="5" name="TextBox 4">
            <a:extLst>
              <a:ext uri="{FF2B5EF4-FFF2-40B4-BE49-F238E27FC236}">
                <a16:creationId xmlns:a16="http://schemas.microsoft.com/office/drawing/2014/main" id="{CE5301D5-0AA1-C8AB-6AF6-FEDFA826005E}"/>
              </a:ext>
            </a:extLst>
          </p:cNvPr>
          <p:cNvSpPr txBox="1"/>
          <p:nvPr/>
        </p:nvSpPr>
        <p:spPr>
          <a:xfrm>
            <a:off x="3472405" y="1597306"/>
            <a:ext cx="3321934" cy="646331"/>
          </a:xfrm>
          <a:prstGeom prst="rect">
            <a:avLst/>
          </a:prstGeom>
          <a:solidFill>
            <a:srgbClr val="00B0F0"/>
          </a:solidFill>
        </p:spPr>
        <p:txBody>
          <a:bodyPr wrap="square" rtlCol="0">
            <a:spAutoFit/>
          </a:bodyPr>
          <a:lstStyle/>
          <a:p>
            <a:r>
              <a:rPr lang="en-US" b="1" dirty="0"/>
              <a:t>Click on the study you wish to renew under “My Studies”</a:t>
            </a:r>
          </a:p>
        </p:txBody>
      </p:sp>
      <p:sp>
        <p:nvSpPr>
          <p:cNvPr id="7" name="Oval 6">
            <a:extLst>
              <a:ext uri="{FF2B5EF4-FFF2-40B4-BE49-F238E27FC236}">
                <a16:creationId xmlns:a16="http://schemas.microsoft.com/office/drawing/2014/main" id="{07200223-8483-16F7-85D1-2AD11DBF7231}"/>
              </a:ext>
            </a:extLst>
          </p:cNvPr>
          <p:cNvSpPr/>
          <p:nvPr/>
        </p:nvSpPr>
        <p:spPr>
          <a:xfrm>
            <a:off x="115963" y="3576541"/>
            <a:ext cx="1441525" cy="386975"/>
          </a:xfrm>
          <a:prstGeom prst="ellipse">
            <a:avLst/>
          </a:prstGeom>
          <a:noFill/>
          <a:ln w="57150">
            <a:solidFill>
              <a:srgbClr val="B8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2929773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
            <a:extLst>
              <a:ext uri="{FF2B5EF4-FFF2-40B4-BE49-F238E27FC236}">
                <a16:creationId xmlns:a16="http://schemas.microsoft.com/office/drawing/2014/main" id="{D8F31FFE-2BCE-B63A-A88D-2BDFAE7ABD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977"/>
            <a:ext cx="12192000" cy="6784046"/>
          </a:xfrm>
          <a:prstGeom prst="rect">
            <a:avLst/>
          </a:prstGeom>
        </p:spPr>
      </p:pic>
      <p:pic>
        <p:nvPicPr>
          <p:cNvPr id="6" name="Graphic 5" descr="Arrow Right with solid fill">
            <a:extLst>
              <a:ext uri="{FF2B5EF4-FFF2-40B4-BE49-F238E27FC236}">
                <a16:creationId xmlns:a16="http://schemas.microsoft.com/office/drawing/2014/main" id="{B1F51E66-1E6A-0A27-1541-5E59739875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0700072">
            <a:off x="7873502" y="2263337"/>
            <a:ext cx="2531253" cy="1346205"/>
          </a:xfrm>
          <a:prstGeom prst="rect">
            <a:avLst/>
          </a:prstGeom>
        </p:spPr>
      </p:pic>
      <p:sp>
        <p:nvSpPr>
          <p:cNvPr id="2" name="Footer Placeholder 1">
            <a:extLst>
              <a:ext uri="{FF2B5EF4-FFF2-40B4-BE49-F238E27FC236}">
                <a16:creationId xmlns:a16="http://schemas.microsoft.com/office/drawing/2014/main" id="{861CB5A4-9708-73CA-98BC-EB1E7B3C2AF6}"/>
              </a:ext>
            </a:extLst>
          </p:cNvPr>
          <p:cNvSpPr>
            <a:spLocks noGrp="1"/>
          </p:cNvSpPr>
          <p:nvPr>
            <p:ph type="ftr" sz="quarter" idx="11"/>
          </p:nvPr>
        </p:nvSpPr>
        <p:spPr/>
        <p:txBody>
          <a:bodyPr/>
          <a:lstStyle/>
          <a:p>
            <a:endParaRPr lang="en-US" dirty="0"/>
          </a:p>
        </p:txBody>
      </p:sp>
      <p:sp>
        <p:nvSpPr>
          <p:cNvPr id="5" name="TextBox 4">
            <a:extLst>
              <a:ext uri="{FF2B5EF4-FFF2-40B4-BE49-F238E27FC236}">
                <a16:creationId xmlns:a16="http://schemas.microsoft.com/office/drawing/2014/main" id="{F9C46DBF-5876-FE9A-22E9-B5843E238114}"/>
              </a:ext>
            </a:extLst>
          </p:cNvPr>
          <p:cNvSpPr txBox="1"/>
          <p:nvPr/>
        </p:nvSpPr>
        <p:spPr>
          <a:xfrm>
            <a:off x="5984111" y="2592730"/>
            <a:ext cx="2604304" cy="923330"/>
          </a:xfrm>
          <a:prstGeom prst="rect">
            <a:avLst/>
          </a:prstGeom>
          <a:solidFill>
            <a:srgbClr val="00B0F0"/>
          </a:solidFill>
        </p:spPr>
        <p:txBody>
          <a:bodyPr wrap="square" rtlCol="0">
            <a:spAutoFit/>
          </a:bodyPr>
          <a:lstStyle/>
          <a:p>
            <a:r>
              <a:rPr lang="en-US" b="1" dirty="0"/>
              <a:t>Select Renewal as the type of submission you want to pursue</a:t>
            </a:r>
          </a:p>
        </p:txBody>
      </p:sp>
      <p:sp>
        <p:nvSpPr>
          <p:cNvPr id="7" name="Oval 6">
            <a:extLst>
              <a:ext uri="{FF2B5EF4-FFF2-40B4-BE49-F238E27FC236}">
                <a16:creationId xmlns:a16="http://schemas.microsoft.com/office/drawing/2014/main" id="{64EB69E1-524D-59FA-9664-D36DBCE48E19}"/>
              </a:ext>
            </a:extLst>
          </p:cNvPr>
          <p:cNvSpPr/>
          <p:nvPr/>
        </p:nvSpPr>
        <p:spPr>
          <a:xfrm>
            <a:off x="10093340" y="2314900"/>
            <a:ext cx="1441525" cy="386975"/>
          </a:xfrm>
          <a:prstGeom prst="ellipse">
            <a:avLst/>
          </a:prstGeom>
          <a:noFill/>
          <a:ln w="57150">
            <a:solidFill>
              <a:srgbClr val="B8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8" name="TextBox 7">
            <a:extLst>
              <a:ext uri="{FF2B5EF4-FFF2-40B4-BE49-F238E27FC236}">
                <a16:creationId xmlns:a16="http://schemas.microsoft.com/office/drawing/2014/main" id="{B779C629-EE8F-5A35-8FF4-1E6FF01CCF35}"/>
              </a:ext>
            </a:extLst>
          </p:cNvPr>
          <p:cNvSpPr txBox="1"/>
          <p:nvPr/>
        </p:nvSpPr>
        <p:spPr>
          <a:xfrm>
            <a:off x="2372810" y="4665580"/>
            <a:ext cx="3611301" cy="2308324"/>
          </a:xfrm>
          <a:prstGeom prst="rect">
            <a:avLst/>
          </a:prstGeom>
          <a:solidFill>
            <a:srgbClr val="C00000"/>
          </a:solidFill>
        </p:spPr>
        <p:txBody>
          <a:bodyPr wrap="square" rtlCol="0">
            <a:spAutoFit/>
          </a:bodyPr>
          <a:lstStyle/>
          <a:p>
            <a:r>
              <a:rPr lang="en-US" sz="2400" b="1" u="sng" dirty="0"/>
              <a:t>Renewa</a:t>
            </a:r>
            <a:r>
              <a:rPr lang="en-US" sz="2400" b="1" dirty="0"/>
              <a:t>l: extending the study for up to a year, before the approved protocol expires to only studies that have an expiration date.</a:t>
            </a:r>
          </a:p>
        </p:txBody>
      </p:sp>
    </p:spTree>
    <p:extLst>
      <p:ext uri="{BB962C8B-B14F-4D97-AF65-F5344CB8AC3E}">
        <p14:creationId xmlns:p14="http://schemas.microsoft.com/office/powerpoint/2010/main" val="4269278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5E4298A2-7B67-034A-3AB2-B230ECCB0B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0450"/>
            <a:ext cx="12192000" cy="6537100"/>
          </a:xfrm>
          <a:prstGeom prst="rect">
            <a:avLst/>
          </a:prstGeom>
        </p:spPr>
      </p:pic>
      <p:pic>
        <p:nvPicPr>
          <p:cNvPr id="6" name="Graphic 5" descr="Arrow Right with solid fill">
            <a:extLst>
              <a:ext uri="{FF2B5EF4-FFF2-40B4-BE49-F238E27FC236}">
                <a16:creationId xmlns:a16="http://schemas.microsoft.com/office/drawing/2014/main" id="{07C21B30-9DA9-3101-A1AC-A3796DA0833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4204948">
            <a:off x="527330" y="3251236"/>
            <a:ext cx="1963439" cy="1044223"/>
          </a:xfrm>
          <a:prstGeom prst="rect">
            <a:avLst/>
          </a:prstGeom>
        </p:spPr>
      </p:pic>
      <p:sp>
        <p:nvSpPr>
          <p:cNvPr id="2" name="Footer Placeholder 1">
            <a:extLst>
              <a:ext uri="{FF2B5EF4-FFF2-40B4-BE49-F238E27FC236}">
                <a16:creationId xmlns:a16="http://schemas.microsoft.com/office/drawing/2014/main" id="{00AF9975-E290-9E4B-2B71-11180E3200BA}"/>
              </a:ext>
            </a:extLst>
          </p:cNvPr>
          <p:cNvSpPr>
            <a:spLocks noGrp="1"/>
          </p:cNvSpPr>
          <p:nvPr>
            <p:ph type="ftr" sz="quarter" idx="11"/>
          </p:nvPr>
        </p:nvSpPr>
        <p:spPr/>
        <p:txBody>
          <a:bodyPr/>
          <a:lstStyle/>
          <a:p>
            <a:r>
              <a:rPr lang="en-US" dirty="0"/>
              <a:t>Office of Research Integrity and Compliance v5-2024</a:t>
            </a:r>
          </a:p>
        </p:txBody>
      </p:sp>
      <p:sp>
        <p:nvSpPr>
          <p:cNvPr id="5" name="TextBox 4">
            <a:extLst>
              <a:ext uri="{FF2B5EF4-FFF2-40B4-BE49-F238E27FC236}">
                <a16:creationId xmlns:a16="http://schemas.microsoft.com/office/drawing/2014/main" id="{44E8F0FE-7797-EA9A-C789-EED190011801}"/>
              </a:ext>
            </a:extLst>
          </p:cNvPr>
          <p:cNvSpPr txBox="1"/>
          <p:nvPr/>
        </p:nvSpPr>
        <p:spPr>
          <a:xfrm>
            <a:off x="1135512" y="4234284"/>
            <a:ext cx="2696902" cy="646331"/>
          </a:xfrm>
          <a:prstGeom prst="rect">
            <a:avLst/>
          </a:prstGeom>
          <a:solidFill>
            <a:srgbClr val="00B0F0"/>
          </a:solidFill>
        </p:spPr>
        <p:txBody>
          <a:bodyPr wrap="square" rtlCol="0">
            <a:spAutoFit/>
          </a:bodyPr>
          <a:lstStyle/>
          <a:p>
            <a:r>
              <a:rPr lang="en-US" b="1" dirty="0"/>
              <a:t>Click “Edit” to begin working on the Renewal</a:t>
            </a:r>
          </a:p>
        </p:txBody>
      </p:sp>
    </p:spTree>
    <p:extLst>
      <p:ext uri="{BB962C8B-B14F-4D97-AF65-F5344CB8AC3E}">
        <p14:creationId xmlns:p14="http://schemas.microsoft.com/office/powerpoint/2010/main" val="502647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9039DA1F-96FB-F638-D215-6FA3A61FD1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178554"/>
          </a:xfrm>
          <a:prstGeom prst="rect">
            <a:avLst/>
          </a:prstGeom>
        </p:spPr>
      </p:pic>
      <p:pic>
        <p:nvPicPr>
          <p:cNvPr id="11" name="Graphic 10" descr="Arrow Right with solid fill">
            <a:extLst>
              <a:ext uri="{FF2B5EF4-FFF2-40B4-BE49-F238E27FC236}">
                <a16:creationId xmlns:a16="http://schemas.microsoft.com/office/drawing/2014/main" id="{921B986B-6A94-ACDE-9534-D7135AFE8B7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7462291">
            <a:off x="2939020" y="3717042"/>
            <a:ext cx="1224165" cy="651052"/>
          </a:xfrm>
          <a:prstGeom prst="rect">
            <a:avLst/>
          </a:prstGeom>
        </p:spPr>
      </p:pic>
      <p:pic>
        <p:nvPicPr>
          <p:cNvPr id="10" name="Graphic 9" descr="Arrow Right with solid fill">
            <a:extLst>
              <a:ext uri="{FF2B5EF4-FFF2-40B4-BE49-F238E27FC236}">
                <a16:creationId xmlns:a16="http://schemas.microsoft.com/office/drawing/2014/main" id="{C3912FC9-785F-93A2-BEE9-131A85F8ECF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6356386">
            <a:off x="9784866" y="1525626"/>
            <a:ext cx="1963439" cy="1044223"/>
          </a:xfrm>
          <a:prstGeom prst="rect">
            <a:avLst/>
          </a:prstGeom>
        </p:spPr>
      </p:pic>
      <p:sp>
        <p:nvSpPr>
          <p:cNvPr id="2" name="Footer Placeholder 1">
            <a:extLst>
              <a:ext uri="{FF2B5EF4-FFF2-40B4-BE49-F238E27FC236}">
                <a16:creationId xmlns:a16="http://schemas.microsoft.com/office/drawing/2014/main" id="{14A66A9B-C941-C498-FF49-538ADCD5B8B7}"/>
              </a:ext>
            </a:extLst>
          </p:cNvPr>
          <p:cNvSpPr>
            <a:spLocks noGrp="1"/>
          </p:cNvSpPr>
          <p:nvPr>
            <p:ph type="ftr" sz="quarter" idx="11"/>
          </p:nvPr>
        </p:nvSpPr>
        <p:spPr/>
        <p:txBody>
          <a:bodyPr/>
          <a:lstStyle/>
          <a:p>
            <a:r>
              <a:rPr lang="en-US" dirty="0"/>
              <a:t>Office of Research Integrity and Compliance v5-2024</a:t>
            </a:r>
          </a:p>
        </p:txBody>
      </p:sp>
      <p:pic>
        <p:nvPicPr>
          <p:cNvPr id="5" name="Picture 4">
            <a:extLst>
              <a:ext uri="{FF2B5EF4-FFF2-40B4-BE49-F238E27FC236}">
                <a16:creationId xmlns:a16="http://schemas.microsoft.com/office/drawing/2014/main" id="{4C303B6E-D584-8FC5-2B39-953F041B16C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9486" y="6248832"/>
            <a:ext cx="536314" cy="534465"/>
          </a:xfrm>
          <a:prstGeom prst="rect">
            <a:avLst/>
          </a:prstGeom>
        </p:spPr>
      </p:pic>
      <p:sp>
        <p:nvSpPr>
          <p:cNvPr id="6" name="Right Brace 5">
            <a:extLst>
              <a:ext uri="{FF2B5EF4-FFF2-40B4-BE49-F238E27FC236}">
                <a16:creationId xmlns:a16="http://schemas.microsoft.com/office/drawing/2014/main" id="{29022D1F-5159-E2B3-5D1A-0B9CBAA10630}"/>
              </a:ext>
            </a:extLst>
          </p:cNvPr>
          <p:cNvSpPr/>
          <p:nvPr/>
        </p:nvSpPr>
        <p:spPr>
          <a:xfrm>
            <a:off x="2101826" y="1417831"/>
            <a:ext cx="421455" cy="769785"/>
          </a:xfrm>
          <a:prstGeom prst="rightBrace">
            <a:avLst/>
          </a:prstGeom>
          <a:ln w="57150">
            <a:solidFill>
              <a:srgbClr val="B8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765D65AF-9AA4-5831-9D80-9D9D89EED716}"/>
              </a:ext>
            </a:extLst>
          </p:cNvPr>
          <p:cNvSpPr txBox="1"/>
          <p:nvPr/>
        </p:nvSpPr>
        <p:spPr>
          <a:xfrm>
            <a:off x="2730462" y="1398750"/>
            <a:ext cx="3365538" cy="1477328"/>
          </a:xfrm>
          <a:prstGeom prst="rect">
            <a:avLst/>
          </a:prstGeom>
          <a:solidFill>
            <a:srgbClr val="00B0F0"/>
          </a:solidFill>
        </p:spPr>
        <p:txBody>
          <a:bodyPr wrap="square" rtlCol="0">
            <a:spAutoFit/>
          </a:bodyPr>
          <a:lstStyle/>
          <a:p>
            <a:r>
              <a:rPr lang="en-US" b="1" dirty="0"/>
              <a:t>Please answer and complete all the required sections. Once all required (</a:t>
            </a:r>
            <a:r>
              <a:rPr lang="en-US" b="1" dirty="0">
                <a:solidFill>
                  <a:srgbClr val="FF0000"/>
                </a:solidFill>
              </a:rPr>
              <a:t>*</a:t>
            </a:r>
            <a:r>
              <a:rPr lang="en-US" b="1" dirty="0"/>
              <a:t>) are complete, then a checkmark will appear to mark completion</a:t>
            </a:r>
          </a:p>
        </p:txBody>
      </p:sp>
      <p:sp>
        <p:nvSpPr>
          <p:cNvPr id="8" name="TextBox 7">
            <a:extLst>
              <a:ext uri="{FF2B5EF4-FFF2-40B4-BE49-F238E27FC236}">
                <a16:creationId xmlns:a16="http://schemas.microsoft.com/office/drawing/2014/main" id="{CAC608C6-CA75-6F4A-FB6B-E05D179DBC9B}"/>
              </a:ext>
            </a:extLst>
          </p:cNvPr>
          <p:cNvSpPr txBox="1"/>
          <p:nvPr/>
        </p:nvSpPr>
        <p:spPr>
          <a:xfrm>
            <a:off x="3551103" y="3353581"/>
            <a:ext cx="2544897" cy="646331"/>
          </a:xfrm>
          <a:prstGeom prst="rect">
            <a:avLst/>
          </a:prstGeom>
          <a:solidFill>
            <a:srgbClr val="00B0F0"/>
          </a:solidFill>
        </p:spPr>
        <p:txBody>
          <a:bodyPr wrap="square" rtlCol="0">
            <a:spAutoFit/>
          </a:bodyPr>
          <a:lstStyle/>
          <a:p>
            <a:r>
              <a:rPr lang="en-US" b="1" dirty="0"/>
              <a:t>Questions with a </a:t>
            </a:r>
            <a:r>
              <a:rPr lang="en-US" b="1" dirty="0">
                <a:solidFill>
                  <a:srgbClr val="FF0000"/>
                </a:solidFill>
              </a:rPr>
              <a:t>red</a:t>
            </a:r>
            <a:r>
              <a:rPr lang="en-US" b="1" dirty="0"/>
              <a:t> asterisk are required</a:t>
            </a:r>
          </a:p>
        </p:txBody>
      </p:sp>
      <p:sp>
        <p:nvSpPr>
          <p:cNvPr id="9" name="TextBox 8">
            <a:extLst>
              <a:ext uri="{FF2B5EF4-FFF2-40B4-BE49-F238E27FC236}">
                <a16:creationId xmlns:a16="http://schemas.microsoft.com/office/drawing/2014/main" id="{C8F04CAE-4080-C3A0-123A-4F2D5160BD03}"/>
              </a:ext>
            </a:extLst>
          </p:cNvPr>
          <p:cNvSpPr txBox="1"/>
          <p:nvPr/>
        </p:nvSpPr>
        <p:spPr>
          <a:xfrm>
            <a:off x="9153721" y="2693340"/>
            <a:ext cx="2137272" cy="923330"/>
          </a:xfrm>
          <a:prstGeom prst="rect">
            <a:avLst/>
          </a:prstGeom>
          <a:solidFill>
            <a:srgbClr val="00B0F0"/>
          </a:solidFill>
        </p:spPr>
        <p:txBody>
          <a:bodyPr wrap="square" rtlCol="0">
            <a:spAutoFit/>
          </a:bodyPr>
          <a:lstStyle/>
          <a:p>
            <a:r>
              <a:rPr lang="en-US" b="1" dirty="0"/>
              <a:t>Make sure to Save your work if leaving the submission page</a:t>
            </a:r>
          </a:p>
        </p:txBody>
      </p:sp>
      <p:sp>
        <p:nvSpPr>
          <p:cNvPr id="12" name="TextBox 11">
            <a:extLst>
              <a:ext uri="{FF2B5EF4-FFF2-40B4-BE49-F238E27FC236}">
                <a16:creationId xmlns:a16="http://schemas.microsoft.com/office/drawing/2014/main" id="{A6E924A0-6ED1-C2A6-BD9F-D03F740F8499}"/>
              </a:ext>
            </a:extLst>
          </p:cNvPr>
          <p:cNvSpPr txBox="1"/>
          <p:nvPr/>
        </p:nvSpPr>
        <p:spPr>
          <a:xfrm>
            <a:off x="5856790" y="5393803"/>
            <a:ext cx="4479402" cy="830997"/>
          </a:xfrm>
          <a:prstGeom prst="rect">
            <a:avLst/>
          </a:prstGeom>
          <a:solidFill>
            <a:srgbClr val="C00000"/>
          </a:solidFill>
        </p:spPr>
        <p:txBody>
          <a:bodyPr wrap="square" rtlCol="0">
            <a:spAutoFit/>
          </a:bodyPr>
          <a:lstStyle/>
          <a:p>
            <a:r>
              <a:rPr lang="en-US" sz="2400" b="1" dirty="0"/>
              <a:t>This protocol is not the same as the initial protocol! Adjust as needed!</a:t>
            </a:r>
          </a:p>
        </p:txBody>
      </p:sp>
    </p:spTree>
    <p:extLst>
      <p:ext uri="{BB962C8B-B14F-4D97-AF65-F5344CB8AC3E}">
        <p14:creationId xmlns:p14="http://schemas.microsoft.com/office/powerpoint/2010/main" val="1915957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82CBBB20-E1C9-5F83-6EAC-5F6EEC480B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178554"/>
          </a:xfrm>
          <a:prstGeom prst="rect">
            <a:avLst/>
          </a:prstGeom>
        </p:spPr>
      </p:pic>
      <p:pic>
        <p:nvPicPr>
          <p:cNvPr id="7" name="Graphic 6" descr="Arrow Right with solid fill">
            <a:extLst>
              <a:ext uri="{FF2B5EF4-FFF2-40B4-BE49-F238E27FC236}">
                <a16:creationId xmlns:a16="http://schemas.microsoft.com/office/drawing/2014/main" id="{0A95388F-0592-FE8B-56B1-C055933F075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2218680" y="2644958"/>
            <a:ext cx="1963439" cy="1044223"/>
          </a:xfrm>
          <a:prstGeom prst="rect">
            <a:avLst/>
          </a:prstGeom>
        </p:spPr>
      </p:pic>
      <p:sp>
        <p:nvSpPr>
          <p:cNvPr id="2" name="Footer Placeholder 1">
            <a:extLst>
              <a:ext uri="{FF2B5EF4-FFF2-40B4-BE49-F238E27FC236}">
                <a16:creationId xmlns:a16="http://schemas.microsoft.com/office/drawing/2014/main" id="{A48BEB5F-1EC8-F162-A0E1-C2E96C575625}"/>
              </a:ext>
            </a:extLst>
          </p:cNvPr>
          <p:cNvSpPr>
            <a:spLocks noGrp="1"/>
          </p:cNvSpPr>
          <p:nvPr>
            <p:ph type="ftr" sz="quarter" idx="11"/>
          </p:nvPr>
        </p:nvSpPr>
        <p:spPr/>
        <p:txBody>
          <a:bodyPr/>
          <a:lstStyle/>
          <a:p>
            <a:r>
              <a:rPr lang="en-US" dirty="0"/>
              <a:t>Office of Research Integrity and Compliance v5-2024</a:t>
            </a:r>
          </a:p>
        </p:txBody>
      </p:sp>
      <p:pic>
        <p:nvPicPr>
          <p:cNvPr id="5" name="Picture 4">
            <a:extLst>
              <a:ext uri="{FF2B5EF4-FFF2-40B4-BE49-F238E27FC236}">
                <a16:creationId xmlns:a16="http://schemas.microsoft.com/office/drawing/2014/main" id="{AC35818B-6555-53E6-8FF1-4E597355B6B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9486" y="6248832"/>
            <a:ext cx="536314" cy="534465"/>
          </a:xfrm>
          <a:prstGeom prst="rect">
            <a:avLst/>
          </a:prstGeom>
        </p:spPr>
      </p:pic>
      <p:sp>
        <p:nvSpPr>
          <p:cNvPr id="6" name="TextBox 5">
            <a:extLst>
              <a:ext uri="{FF2B5EF4-FFF2-40B4-BE49-F238E27FC236}">
                <a16:creationId xmlns:a16="http://schemas.microsoft.com/office/drawing/2014/main" id="{B5A1C1FF-D122-011C-D669-BE81D80BD905}"/>
              </a:ext>
            </a:extLst>
          </p:cNvPr>
          <p:cNvSpPr txBox="1"/>
          <p:nvPr/>
        </p:nvSpPr>
        <p:spPr>
          <a:xfrm>
            <a:off x="3429000" y="2765851"/>
            <a:ext cx="4572000" cy="923330"/>
          </a:xfrm>
          <a:prstGeom prst="rect">
            <a:avLst/>
          </a:prstGeom>
          <a:solidFill>
            <a:srgbClr val="00B0F0"/>
          </a:solidFill>
        </p:spPr>
        <p:txBody>
          <a:bodyPr wrap="square" rtlCol="0">
            <a:spAutoFit/>
          </a:bodyPr>
          <a:lstStyle/>
          <a:p>
            <a:r>
              <a:rPr lang="en-US" b="1" dirty="0"/>
              <a:t>Click on “Complete Submission” to send the submission to the PI to certify. This option will not appear until all sections are complete</a:t>
            </a:r>
          </a:p>
        </p:txBody>
      </p:sp>
      <p:sp>
        <p:nvSpPr>
          <p:cNvPr id="8" name="TextBox 7">
            <a:extLst>
              <a:ext uri="{FF2B5EF4-FFF2-40B4-BE49-F238E27FC236}">
                <a16:creationId xmlns:a16="http://schemas.microsoft.com/office/drawing/2014/main" id="{95EE7D54-3791-4FF5-ABCB-D3D8F4A315FB}"/>
              </a:ext>
            </a:extLst>
          </p:cNvPr>
          <p:cNvSpPr txBox="1"/>
          <p:nvPr/>
        </p:nvSpPr>
        <p:spPr>
          <a:xfrm>
            <a:off x="7048982" y="4514127"/>
            <a:ext cx="3541853" cy="1569660"/>
          </a:xfrm>
          <a:prstGeom prst="rect">
            <a:avLst/>
          </a:prstGeom>
          <a:solidFill>
            <a:srgbClr val="C00000"/>
          </a:solidFill>
        </p:spPr>
        <p:txBody>
          <a:bodyPr wrap="square" rtlCol="0">
            <a:spAutoFit/>
          </a:bodyPr>
          <a:lstStyle/>
          <a:p>
            <a:r>
              <a:rPr lang="en-US" sz="2400" b="1" dirty="0"/>
              <a:t>Submitted Renewals are scheduled to be approved as close to the expiration date as possible</a:t>
            </a:r>
          </a:p>
        </p:txBody>
      </p:sp>
    </p:spTree>
    <p:extLst>
      <p:ext uri="{BB962C8B-B14F-4D97-AF65-F5344CB8AC3E}">
        <p14:creationId xmlns:p14="http://schemas.microsoft.com/office/powerpoint/2010/main" val="16419146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E963B040-9C0C-0BC0-CC87-4EFAAB5EE4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256764"/>
          </a:xfrm>
          <a:prstGeom prst="rect">
            <a:avLst/>
          </a:prstGeom>
        </p:spPr>
      </p:pic>
      <p:pic>
        <p:nvPicPr>
          <p:cNvPr id="11" name="Graphic 10" descr="Arrow Right with solid fill">
            <a:extLst>
              <a:ext uri="{FF2B5EF4-FFF2-40B4-BE49-F238E27FC236}">
                <a16:creationId xmlns:a16="http://schemas.microsoft.com/office/drawing/2014/main" id="{10E6062B-13D3-3B19-B2E7-2104F7A0B46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2068162" y="1157468"/>
            <a:ext cx="1589622" cy="1049407"/>
          </a:xfrm>
          <a:prstGeom prst="rect">
            <a:avLst/>
          </a:prstGeom>
        </p:spPr>
      </p:pic>
      <p:pic>
        <p:nvPicPr>
          <p:cNvPr id="8" name="Graphic 7" descr="Arrow Right with solid fill">
            <a:extLst>
              <a:ext uri="{FF2B5EF4-FFF2-40B4-BE49-F238E27FC236}">
                <a16:creationId xmlns:a16="http://schemas.microsoft.com/office/drawing/2014/main" id="{D368844B-D464-C3CD-48CD-26EC7B09C6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8034225">
            <a:off x="10052313" y="3009360"/>
            <a:ext cx="1589622" cy="1049407"/>
          </a:xfrm>
          <a:prstGeom prst="rect">
            <a:avLst/>
          </a:prstGeom>
        </p:spPr>
      </p:pic>
      <p:sp>
        <p:nvSpPr>
          <p:cNvPr id="2" name="Footer Placeholder 1">
            <a:extLst>
              <a:ext uri="{FF2B5EF4-FFF2-40B4-BE49-F238E27FC236}">
                <a16:creationId xmlns:a16="http://schemas.microsoft.com/office/drawing/2014/main" id="{7C521EB2-9E09-958E-3BD8-70D04F49508F}"/>
              </a:ext>
            </a:extLst>
          </p:cNvPr>
          <p:cNvSpPr>
            <a:spLocks noGrp="1"/>
          </p:cNvSpPr>
          <p:nvPr>
            <p:ph type="ftr" sz="quarter" idx="11"/>
          </p:nvPr>
        </p:nvSpPr>
        <p:spPr/>
        <p:txBody>
          <a:bodyPr/>
          <a:lstStyle/>
          <a:p>
            <a:r>
              <a:rPr lang="en-US" dirty="0"/>
              <a:t>Office of Research Integrity and Compliance v5-2024</a:t>
            </a:r>
          </a:p>
        </p:txBody>
      </p:sp>
      <p:pic>
        <p:nvPicPr>
          <p:cNvPr id="5" name="Picture 4">
            <a:extLst>
              <a:ext uri="{FF2B5EF4-FFF2-40B4-BE49-F238E27FC236}">
                <a16:creationId xmlns:a16="http://schemas.microsoft.com/office/drawing/2014/main" id="{7B5ADBB3-DAEE-01AA-8F90-62250414AB5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9486" y="6323535"/>
            <a:ext cx="536314" cy="534465"/>
          </a:xfrm>
          <a:prstGeom prst="rect">
            <a:avLst/>
          </a:prstGeom>
        </p:spPr>
      </p:pic>
      <p:sp>
        <p:nvSpPr>
          <p:cNvPr id="6" name="TextBox 5">
            <a:extLst>
              <a:ext uri="{FF2B5EF4-FFF2-40B4-BE49-F238E27FC236}">
                <a16:creationId xmlns:a16="http://schemas.microsoft.com/office/drawing/2014/main" id="{6F434514-9243-49E4-D0F9-50B09DF14958}"/>
              </a:ext>
            </a:extLst>
          </p:cNvPr>
          <p:cNvSpPr txBox="1"/>
          <p:nvPr/>
        </p:nvSpPr>
        <p:spPr>
          <a:xfrm>
            <a:off x="796519" y="4409769"/>
            <a:ext cx="4807761" cy="1631216"/>
          </a:xfrm>
          <a:prstGeom prst="rect">
            <a:avLst/>
          </a:prstGeom>
          <a:solidFill>
            <a:srgbClr val="C00000"/>
          </a:solidFill>
        </p:spPr>
        <p:txBody>
          <a:bodyPr wrap="square" rtlCol="0">
            <a:spAutoFit/>
          </a:bodyPr>
          <a:lstStyle/>
          <a:p>
            <a:r>
              <a:rPr lang="en-US" sz="2000" b="1" dirty="0"/>
              <a:t>You will need to Certify each time you submit revisions, renewals, and amendments. Certification says you knowingly mean to take this action (to renew, amend/modify, or close).</a:t>
            </a:r>
          </a:p>
        </p:txBody>
      </p:sp>
      <p:sp>
        <p:nvSpPr>
          <p:cNvPr id="7" name="TextBox 6">
            <a:extLst>
              <a:ext uri="{FF2B5EF4-FFF2-40B4-BE49-F238E27FC236}">
                <a16:creationId xmlns:a16="http://schemas.microsoft.com/office/drawing/2014/main" id="{9108CBE1-C55C-BC23-B126-F6D7700E9912}"/>
              </a:ext>
            </a:extLst>
          </p:cNvPr>
          <p:cNvSpPr txBox="1"/>
          <p:nvPr/>
        </p:nvSpPr>
        <p:spPr>
          <a:xfrm>
            <a:off x="7869605" y="3926427"/>
            <a:ext cx="3184263" cy="1477328"/>
          </a:xfrm>
          <a:prstGeom prst="rect">
            <a:avLst/>
          </a:prstGeom>
          <a:solidFill>
            <a:srgbClr val="00B0F0"/>
          </a:solidFill>
        </p:spPr>
        <p:txBody>
          <a:bodyPr wrap="square" rtlCol="0">
            <a:spAutoFit/>
          </a:bodyPr>
          <a:lstStyle/>
          <a:p>
            <a:r>
              <a:rPr lang="en-US" b="1" dirty="0"/>
              <a:t>The PI must certify the submission for it to be submitted to the IRB and if applicable, Organizational Approvers must approve the submission</a:t>
            </a:r>
          </a:p>
        </p:txBody>
      </p:sp>
      <p:sp>
        <p:nvSpPr>
          <p:cNvPr id="9" name="Flowchart: Process 8">
            <a:extLst>
              <a:ext uri="{FF2B5EF4-FFF2-40B4-BE49-F238E27FC236}">
                <a16:creationId xmlns:a16="http://schemas.microsoft.com/office/drawing/2014/main" id="{75CBC62B-BD34-63DF-5AA2-74DFA37A6E31}"/>
              </a:ext>
            </a:extLst>
          </p:cNvPr>
          <p:cNvSpPr/>
          <p:nvPr/>
        </p:nvSpPr>
        <p:spPr>
          <a:xfrm>
            <a:off x="10581346" y="2260134"/>
            <a:ext cx="1366221" cy="645459"/>
          </a:xfrm>
          <a:prstGeom prst="flowChartProcess">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B573538-60CD-1628-A80E-FF8E9426340B}"/>
              </a:ext>
            </a:extLst>
          </p:cNvPr>
          <p:cNvSpPr txBox="1"/>
          <p:nvPr/>
        </p:nvSpPr>
        <p:spPr>
          <a:xfrm>
            <a:off x="3357701" y="1157468"/>
            <a:ext cx="3865944" cy="1200329"/>
          </a:xfrm>
          <a:prstGeom prst="rect">
            <a:avLst/>
          </a:prstGeom>
          <a:solidFill>
            <a:srgbClr val="00B0F0"/>
          </a:solidFill>
        </p:spPr>
        <p:txBody>
          <a:bodyPr wrap="square" rtlCol="0">
            <a:spAutoFit/>
          </a:bodyPr>
          <a:lstStyle/>
          <a:p>
            <a:r>
              <a:rPr lang="en-US" b="1" dirty="0"/>
              <a:t>This prompt will appear until the PI, Co-PIs or Org. Approvers (if applicable) have completed certifying. Only then will the study move to pre-review</a:t>
            </a:r>
          </a:p>
        </p:txBody>
      </p:sp>
    </p:spTree>
    <p:extLst>
      <p:ext uri="{BB962C8B-B14F-4D97-AF65-F5344CB8AC3E}">
        <p14:creationId xmlns:p14="http://schemas.microsoft.com/office/powerpoint/2010/main" val="3363782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91F0306E-F19F-A53B-5008-9BCCA86FFE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6499"/>
            <a:ext cx="12192000" cy="5170520"/>
          </a:xfrm>
          <a:prstGeom prst="rect">
            <a:avLst/>
          </a:prstGeom>
        </p:spPr>
      </p:pic>
      <p:pic>
        <p:nvPicPr>
          <p:cNvPr id="7" name="Graphic 6" descr="Arrow Right with solid fill">
            <a:extLst>
              <a:ext uri="{FF2B5EF4-FFF2-40B4-BE49-F238E27FC236}">
                <a16:creationId xmlns:a16="http://schemas.microsoft.com/office/drawing/2014/main" id="{1349AF0A-083B-09A9-64AF-58F4AED2398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2368292">
            <a:off x="1272911" y="2211473"/>
            <a:ext cx="2090212" cy="1379877"/>
          </a:xfrm>
          <a:prstGeom prst="rect">
            <a:avLst/>
          </a:prstGeom>
        </p:spPr>
      </p:pic>
      <p:sp>
        <p:nvSpPr>
          <p:cNvPr id="2" name="Footer Placeholder 1">
            <a:extLst>
              <a:ext uri="{FF2B5EF4-FFF2-40B4-BE49-F238E27FC236}">
                <a16:creationId xmlns:a16="http://schemas.microsoft.com/office/drawing/2014/main" id="{FD72BA67-B646-2558-1F6E-760D7BE4D980}"/>
              </a:ext>
            </a:extLst>
          </p:cNvPr>
          <p:cNvSpPr>
            <a:spLocks noGrp="1"/>
          </p:cNvSpPr>
          <p:nvPr>
            <p:ph type="ftr" sz="quarter" idx="11"/>
          </p:nvPr>
        </p:nvSpPr>
        <p:spPr/>
        <p:txBody>
          <a:bodyPr/>
          <a:lstStyle/>
          <a:p>
            <a:r>
              <a:rPr lang="en-US" dirty="0"/>
              <a:t>Office of Research Integrity and Compliance v5-2024</a:t>
            </a:r>
          </a:p>
        </p:txBody>
      </p:sp>
      <p:pic>
        <p:nvPicPr>
          <p:cNvPr id="5" name="Picture 4">
            <a:extLst>
              <a:ext uri="{FF2B5EF4-FFF2-40B4-BE49-F238E27FC236}">
                <a16:creationId xmlns:a16="http://schemas.microsoft.com/office/drawing/2014/main" id="{66ED0C9E-C5DE-E15F-5351-F184B94720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9486" y="6209533"/>
            <a:ext cx="536314" cy="534465"/>
          </a:xfrm>
          <a:prstGeom prst="rect">
            <a:avLst/>
          </a:prstGeom>
        </p:spPr>
      </p:pic>
      <p:sp>
        <p:nvSpPr>
          <p:cNvPr id="6" name="TextBox 5">
            <a:extLst>
              <a:ext uri="{FF2B5EF4-FFF2-40B4-BE49-F238E27FC236}">
                <a16:creationId xmlns:a16="http://schemas.microsoft.com/office/drawing/2014/main" id="{02F05644-46A3-8AF5-6110-C4CF092A9AB8}"/>
              </a:ext>
            </a:extLst>
          </p:cNvPr>
          <p:cNvSpPr txBox="1"/>
          <p:nvPr/>
        </p:nvSpPr>
        <p:spPr>
          <a:xfrm>
            <a:off x="2774066" y="2901411"/>
            <a:ext cx="4375230" cy="1754326"/>
          </a:xfrm>
          <a:prstGeom prst="rect">
            <a:avLst/>
          </a:prstGeom>
          <a:solidFill>
            <a:srgbClr val="00B0F0"/>
          </a:solidFill>
        </p:spPr>
        <p:txBody>
          <a:bodyPr wrap="square" rtlCol="0">
            <a:spAutoFit/>
          </a:bodyPr>
          <a:lstStyle/>
          <a:p>
            <a:r>
              <a:rPr lang="en-US" b="1" dirty="0"/>
              <a:t>After you have certified, the submission details page should look like this.  The study protocol is now “Under Pre-Review” which means it’s with the IRB office.  You and any co-PIs should receive an email confirmation of the action and submission type you did.</a:t>
            </a:r>
          </a:p>
        </p:txBody>
      </p:sp>
    </p:spTree>
    <p:extLst>
      <p:ext uri="{BB962C8B-B14F-4D97-AF65-F5344CB8AC3E}">
        <p14:creationId xmlns:p14="http://schemas.microsoft.com/office/powerpoint/2010/main" val="9258408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8CFBB7B-5EFC-2C00-0EE2-3F82CCD39E9E}"/>
              </a:ext>
            </a:extLst>
          </p:cNvPr>
          <p:cNvSpPr>
            <a:spLocks noGrp="1"/>
          </p:cNvSpPr>
          <p:nvPr>
            <p:ph type="ftr" sz="quarter" idx="11"/>
          </p:nvPr>
        </p:nvSpPr>
        <p:spPr/>
        <p:txBody>
          <a:bodyPr/>
          <a:lstStyle/>
          <a:p>
            <a:r>
              <a:rPr lang="en-US" dirty="0"/>
              <a:t>Office of Research Integrity and Compliance v5-2024</a:t>
            </a:r>
          </a:p>
        </p:txBody>
      </p:sp>
      <p:pic>
        <p:nvPicPr>
          <p:cNvPr id="1026" name="Picture 2" descr="Image result for chapman university logo">
            <a:extLst>
              <a:ext uri="{FF2B5EF4-FFF2-40B4-BE49-F238E27FC236}">
                <a16:creationId xmlns:a16="http://schemas.microsoft.com/office/drawing/2014/main" id="{B1BE9F21-3844-DC4D-9D48-80F4D0D5C8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6761" y="1269700"/>
            <a:ext cx="3549239" cy="2730184"/>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95E042AB-C4EA-CB04-E139-F59B5FE68037}"/>
              </a:ext>
            </a:extLst>
          </p:cNvPr>
          <p:cNvCxnSpPr>
            <a:cxnSpLocks/>
          </p:cNvCxnSpPr>
          <p:nvPr/>
        </p:nvCxnSpPr>
        <p:spPr>
          <a:xfrm>
            <a:off x="6443830" y="1850315"/>
            <a:ext cx="0" cy="1578685"/>
          </a:xfrm>
          <a:prstGeom prst="line">
            <a:avLst/>
          </a:prstGeom>
        </p:spPr>
        <p:style>
          <a:lnRef idx="3">
            <a:schemeClr val="dk1"/>
          </a:lnRef>
          <a:fillRef idx="0">
            <a:schemeClr val="dk1"/>
          </a:fillRef>
          <a:effectRef idx="2">
            <a:schemeClr val="dk1"/>
          </a:effectRef>
          <a:fontRef idx="minor">
            <a:schemeClr val="tx1"/>
          </a:fontRef>
        </p:style>
      </p:cxnSp>
      <p:sp>
        <p:nvSpPr>
          <p:cNvPr id="8" name="TextBox 7">
            <a:extLst>
              <a:ext uri="{FF2B5EF4-FFF2-40B4-BE49-F238E27FC236}">
                <a16:creationId xmlns:a16="http://schemas.microsoft.com/office/drawing/2014/main" id="{E9F86AE5-11B3-0CE2-9D10-D5DD22AAB840}"/>
              </a:ext>
            </a:extLst>
          </p:cNvPr>
          <p:cNvSpPr txBox="1"/>
          <p:nvPr/>
        </p:nvSpPr>
        <p:spPr>
          <a:xfrm>
            <a:off x="6895651" y="2130014"/>
            <a:ext cx="2226834" cy="954107"/>
          </a:xfrm>
          <a:prstGeom prst="rect">
            <a:avLst/>
          </a:prstGeom>
          <a:noFill/>
        </p:spPr>
        <p:txBody>
          <a:bodyPr wrap="square" rtlCol="0">
            <a:spAutoFit/>
          </a:bodyPr>
          <a:lstStyle/>
          <a:p>
            <a:r>
              <a:rPr lang="en-US" sz="2800" dirty="0"/>
              <a:t>Institutional Review Board</a:t>
            </a:r>
          </a:p>
        </p:txBody>
      </p:sp>
      <p:sp>
        <p:nvSpPr>
          <p:cNvPr id="11" name="TextBox 10">
            <a:extLst>
              <a:ext uri="{FF2B5EF4-FFF2-40B4-BE49-F238E27FC236}">
                <a16:creationId xmlns:a16="http://schemas.microsoft.com/office/drawing/2014/main" id="{DC279711-B4E5-491C-4ECA-C5F7379D4284}"/>
              </a:ext>
            </a:extLst>
          </p:cNvPr>
          <p:cNvSpPr txBox="1"/>
          <p:nvPr/>
        </p:nvSpPr>
        <p:spPr>
          <a:xfrm>
            <a:off x="2554044" y="4892570"/>
            <a:ext cx="7083911" cy="1446550"/>
          </a:xfrm>
          <a:prstGeom prst="rect">
            <a:avLst/>
          </a:prstGeom>
          <a:noFill/>
        </p:spPr>
        <p:txBody>
          <a:bodyPr wrap="square" rtlCol="0">
            <a:spAutoFit/>
          </a:bodyPr>
          <a:lstStyle/>
          <a:p>
            <a:pPr algn="ctr"/>
            <a:r>
              <a:rPr lang="en-US" sz="4400" b="1" dirty="0"/>
              <a:t>Creating a Modification (Amendment)</a:t>
            </a:r>
          </a:p>
        </p:txBody>
      </p:sp>
      <p:pic>
        <p:nvPicPr>
          <p:cNvPr id="3" name="Picture 2">
            <a:extLst>
              <a:ext uri="{FF2B5EF4-FFF2-40B4-BE49-F238E27FC236}">
                <a16:creationId xmlns:a16="http://schemas.microsoft.com/office/drawing/2014/main" id="{DE09D01F-67E4-5613-E1AD-0DCCC79843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486" y="6248831"/>
            <a:ext cx="536314" cy="534465"/>
          </a:xfrm>
          <a:prstGeom prst="rect">
            <a:avLst/>
          </a:prstGeom>
        </p:spPr>
      </p:pic>
    </p:spTree>
    <p:extLst>
      <p:ext uri="{BB962C8B-B14F-4D97-AF65-F5344CB8AC3E}">
        <p14:creationId xmlns:p14="http://schemas.microsoft.com/office/powerpoint/2010/main" val="40393016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DB9BDED0-7CAD-DDE3-E940-27FA71866C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795685"/>
          </a:xfrm>
          <a:prstGeom prst="rect">
            <a:avLst/>
          </a:prstGeom>
        </p:spPr>
      </p:pic>
      <p:pic>
        <p:nvPicPr>
          <p:cNvPr id="6" name="Graphic 5" descr="Arrow Right with solid fill">
            <a:extLst>
              <a:ext uri="{FF2B5EF4-FFF2-40B4-BE49-F238E27FC236}">
                <a16:creationId xmlns:a16="http://schemas.microsoft.com/office/drawing/2014/main" id="{97418E16-739E-3954-13EC-626ADA5CF9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8620335">
            <a:off x="1414830" y="2124440"/>
            <a:ext cx="2531253" cy="1346205"/>
          </a:xfrm>
          <a:prstGeom prst="rect">
            <a:avLst/>
          </a:prstGeom>
        </p:spPr>
      </p:pic>
      <p:sp>
        <p:nvSpPr>
          <p:cNvPr id="2" name="Footer Placeholder 1">
            <a:extLst>
              <a:ext uri="{FF2B5EF4-FFF2-40B4-BE49-F238E27FC236}">
                <a16:creationId xmlns:a16="http://schemas.microsoft.com/office/drawing/2014/main" id="{DCAF2A18-7E67-4971-35BC-0C8190415E01}"/>
              </a:ext>
            </a:extLst>
          </p:cNvPr>
          <p:cNvSpPr>
            <a:spLocks noGrp="1"/>
          </p:cNvSpPr>
          <p:nvPr>
            <p:ph type="ftr" sz="quarter" idx="11"/>
          </p:nvPr>
        </p:nvSpPr>
        <p:spPr/>
        <p:txBody>
          <a:bodyPr/>
          <a:lstStyle/>
          <a:p>
            <a:r>
              <a:rPr lang="en-US" dirty="0"/>
              <a:t>Office of Research Integrity and Compliance v5-2024</a:t>
            </a:r>
          </a:p>
        </p:txBody>
      </p:sp>
      <p:sp>
        <p:nvSpPr>
          <p:cNvPr id="5" name="TextBox 4">
            <a:extLst>
              <a:ext uri="{FF2B5EF4-FFF2-40B4-BE49-F238E27FC236}">
                <a16:creationId xmlns:a16="http://schemas.microsoft.com/office/drawing/2014/main" id="{CE5301D5-0AA1-C8AB-6AF6-FEDFA826005E}"/>
              </a:ext>
            </a:extLst>
          </p:cNvPr>
          <p:cNvSpPr txBox="1"/>
          <p:nvPr/>
        </p:nvSpPr>
        <p:spPr>
          <a:xfrm>
            <a:off x="3472405" y="1597306"/>
            <a:ext cx="3321934" cy="646331"/>
          </a:xfrm>
          <a:prstGeom prst="rect">
            <a:avLst/>
          </a:prstGeom>
          <a:solidFill>
            <a:srgbClr val="00B0F0"/>
          </a:solidFill>
        </p:spPr>
        <p:txBody>
          <a:bodyPr wrap="square" rtlCol="0">
            <a:spAutoFit/>
          </a:bodyPr>
          <a:lstStyle/>
          <a:p>
            <a:r>
              <a:rPr lang="en-US" b="1" dirty="0"/>
              <a:t>Click on the study you wish to renew under “My Studies”</a:t>
            </a:r>
          </a:p>
        </p:txBody>
      </p:sp>
      <p:sp>
        <p:nvSpPr>
          <p:cNvPr id="7" name="Oval 6">
            <a:extLst>
              <a:ext uri="{FF2B5EF4-FFF2-40B4-BE49-F238E27FC236}">
                <a16:creationId xmlns:a16="http://schemas.microsoft.com/office/drawing/2014/main" id="{07200223-8483-16F7-85D1-2AD11DBF7231}"/>
              </a:ext>
            </a:extLst>
          </p:cNvPr>
          <p:cNvSpPr/>
          <p:nvPr/>
        </p:nvSpPr>
        <p:spPr>
          <a:xfrm>
            <a:off x="115963" y="3576541"/>
            <a:ext cx="1441525" cy="386975"/>
          </a:xfrm>
          <a:prstGeom prst="ellipse">
            <a:avLst/>
          </a:prstGeom>
          <a:noFill/>
          <a:ln w="57150">
            <a:solidFill>
              <a:srgbClr val="B8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17425764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
            <a:extLst>
              <a:ext uri="{FF2B5EF4-FFF2-40B4-BE49-F238E27FC236}">
                <a16:creationId xmlns:a16="http://schemas.microsoft.com/office/drawing/2014/main" id="{D8F31FFE-2BCE-B63A-A88D-2BDFAE7ABD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977"/>
            <a:ext cx="12192000" cy="6784046"/>
          </a:xfrm>
          <a:prstGeom prst="rect">
            <a:avLst/>
          </a:prstGeom>
        </p:spPr>
      </p:pic>
      <p:pic>
        <p:nvPicPr>
          <p:cNvPr id="6" name="Graphic 5" descr="Arrow Right with solid fill">
            <a:extLst>
              <a:ext uri="{FF2B5EF4-FFF2-40B4-BE49-F238E27FC236}">
                <a16:creationId xmlns:a16="http://schemas.microsoft.com/office/drawing/2014/main" id="{B1F51E66-1E6A-0A27-1541-5E59739875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0700072">
            <a:off x="7727874" y="2506404"/>
            <a:ext cx="2531253" cy="1346205"/>
          </a:xfrm>
          <a:prstGeom prst="rect">
            <a:avLst/>
          </a:prstGeom>
        </p:spPr>
      </p:pic>
      <p:sp>
        <p:nvSpPr>
          <p:cNvPr id="2" name="Footer Placeholder 1">
            <a:extLst>
              <a:ext uri="{FF2B5EF4-FFF2-40B4-BE49-F238E27FC236}">
                <a16:creationId xmlns:a16="http://schemas.microsoft.com/office/drawing/2014/main" id="{861CB5A4-9708-73CA-98BC-EB1E7B3C2AF6}"/>
              </a:ext>
            </a:extLst>
          </p:cNvPr>
          <p:cNvSpPr>
            <a:spLocks noGrp="1"/>
          </p:cNvSpPr>
          <p:nvPr>
            <p:ph type="ftr" sz="quarter" idx="11"/>
          </p:nvPr>
        </p:nvSpPr>
        <p:spPr/>
        <p:txBody>
          <a:bodyPr/>
          <a:lstStyle/>
          <a:p>
            <a:endParaRPr lang="en-US" dirty="0"/>
          </a:p>
        </p:txBody>
      </p:sp>
      <p:sp>
        <p:nvSpPr>
          <p:cNvPr id="5" name="TextBox 4">
            <a:extLst>
              <a:ext uri="{FF2B5EF4-FFF2-40B4-BE49-F238E27FC236}">
                <a16:creationId xmlns:a16="http://schemas.microsoft.com/office/drawing/2014/main" id="{F9C46DBF-5876-FE9A-22E9-B5843E238114}"/>
              </a:ext>
            </a:extLst>
          </p:cNvPr>
          <p:cNvSpPr txBox="1"/>
          <p:nvPr/>
        </p:nvSpPr>
        <p:spPr>
          <a:xfrm>
            <a:off x="5984111" y="2592730"/>
            <a:ext cx="2604304" cy="923330"/>
          </a:xfrm>
          <a:prstGeom prst="rect">
            <a:avLst/>
          </a:prstGeom>
          <a:solidFill>
            <a:srgbClr val="00B0F0"/>
          </a:solidFill>
        </p:spPr>
        <p:txBody>
          <a:bodyPr wrap="square" rtlCol="0">
            <a:spAutoFit/>
          </a:bodyPr>
          <a:lstStyle/>
          <a:p>
            <a:r>
              <a:rPr lang="en-US" b="1" dirty="0"/>
              <a:t>Select Modification as the type of submission you want to pursue</a:t>
            </a:r>
          </a:p>
        </p:txBody>
      </p:sp>
      <p:sp>
        <p:nvSpPr>
          <p:cNvPr id="7" name="Oval 6">
            <a:extLst>
              <a:ext uri="{FF2B5EF4-FFF2-40B4-BE49-F238E27FC236}">
                <a16:creationId xmlns:a16="http://schemas.microsoft.com/office/drawing/2014/main" id="{64EB69E1-524D-59FA-9664-D36DBCE48E19}"/>
              </a:ext>
            </a:extLst>
          </p:cNvPr>
          <p:cNvSpPr/>
          <p:nvPr/>
        </p:nvSpPr>
        <p:spPr>
          <a:xfrm>
            <a:off x="10220661" y="2592730"/>
            <a:ext cx="1441525" cy="386975"/>
          </a:xfrm>
          <a:prstGeom prst="ellipse">
            <a:avLst/>
          </a:prstGeom>
          <a:noFill/>
          <a:ln w="57150">
            <a:solidFill>
              <a:srgbClr val="B8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8" name="TextBox 7">
            <a:extLst>
              <a:ext uri="{FF2B5EF4-FFF2-40B4-BE49-F238E27FC236}">
                <a16:creationId xmlns:a16="http://schemas.microsoft.com/office/drawing/2014/main" id="{B779C629-EE8F-5A35-8FF4-1E6FF01CCF35}"/>
              </a:ext>
            </a:extLst>
          </p:cNvPr>
          <p:cNvSpPr txBox="1"/>
          <p:nvPr/>
        </p:nvSpPr>
        <p:spPr>
          <a:xfrm>
            <a:off x="601884" y="4615705"/>
            <a:ext cx="6215605" cy="1569660"/>
          </a:xfrm>
          <a:prstGeom prst="rect">
            <a:avLst/>
          </a:prstGeom>
          <a:solidFill>
            <a:srgbClr val="C00000"/>
          </a:solidFill>
        </p:spPr>
        <p:txBody>
          <a:bodyPr wrap="square" rtlCol="0">
            <a:spAutoFit/>
          </a:bodyPr>
          <a:lstStyle/>
          <a:p>
            <a:r>
              <a:rPr lang="en-US" sz="2400" b="1" u="sng" dirty="0"/>
              <a:t>Modification</a:t>
            </a:r>
            <a:r>
              <a:rPr lang="en-US" sz="2400" b="1" dirty="0"/>
              <a:t>: submitting a change or amendment to the protocol. Only one Modification can be open at a time. Once approved, you may submit additional Modifications</a:t>
            </a:r>
          </a:p>
        </p:txBody>
      </p:sp>
    </p:spTree>
    <p:extLst>
      <p:ext uri="{BB962C8B-B14F-4D97-AF65-F5344CB8AC3E}">
        <p14:creationId xmlns:p14="http://schemas.microsoft.com/office/powerpoint/2010/main" val="3569940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499533"/>
            <a:ext cx="10772775" cy="1128440"/>
          </a:xfrm>
        </p:spPr>
        <p:txBody>
          <a:bodyPr/>
          <a:lstStyle/>
          <a:p>
            <a:r>
              <a:rPr lang="en-US" b="1" dirty="0">
                <a:solidFill>
                  <a:schemeClr val="tx1"/>
                </a:solidFill>
              </a:rPr>
              <a:t>How to use this tutorial</a:t>
            </a:r>
          </a:p>
        </p:txBody>
      </p:sp>
      <p:sp>
        <p:nvSpPr>
          <p:cNvPr id="3" name="Content Placeholder 2"/>
          <p:cNvSpPr>
            <a:spLocks noGrp="1"/>
          </p:cNvSpPr>
          <p:nvPr>
            <p:ph idx="1"/>
          </p:nvPr>
        </p:nvSpPr>
        <p:spPr>
          <a:xfrm>
            <a:off x="685800" y="1513673"/>
            <a:ext cx="10937589" cy="5155324"/>
          </a:xfrm>
        </p:spPr>
        <p:txBody>
          <a:bodyPr>
            <a:normAutofit/>
          </a:bodyPr>
          <a:lstStyle/>
          <a:p>
            <a:pPr marL="228600" indent="-228600">
              <a:buFont typeface="Arial" panose="020B0604020202020204" pitchFamily="34" charset="0"/>
              <a:buChar char="•"/>
            </a:pPr>
            <a:r>
              <a:rPr lang="en-US" dirty="0"/>
              <a:t>This tutorial is for researchers (PIs) who already have an approved IRB protocol and wish to change the study title and submit a renewal, modification, incident (adverse event) or closure.  </a:t>
            </a:r>
          </a:p>
          <a:p>
            <a:pPr marL="228600" indent="-228600">
              <a:buFont typeface="Arial" panose="020B0604020202020204" pitchFamily="34" charset="0"/>
              <a:buChar char="•"/>
            </a:pPr>
            <a:r>
              <a:rPr lang="en-US" dirty="0"/>
              <a:t>If the protocol has </a:t>
            </a:r>
            <a:r>
              <a:rPr lang="en-US" u="sng" dirty="0"/>
              <a:t>not</a:t>
            </a:r>
            <a:r>
              <a:rPr lang="en-US" dirty="0"/>
              <a:t> been reviewed and approved, then the researchers can submit a withdrawal type protocol.  That process is similar to what is described here; the details are at the end of this tutorial.</a:t>
            </a:r>
          </a:p>
          <a:p>
            <a:pPr marL="228600" indent="-228600">
              <a:buFont typeface="Arial" panose="020B0604020202020204" pitchFamily="34" charset="0"/>
              <a:buChar char="•"/>
            </a:pPr>
            <a:r>
              <a:rPr lang="en-US" dirty="0"/>
              <a:t>In Cayuse, the first protocol is known as the “initial” study.  It can also be called “</a:t>
            </a:r>
            <a:r>
              <a:rPr lang="en-US" i="1" dirty="0"/>
              <a:t>de novo</a:t>
            </a:r>
            <a:r>
              <a:rPr lang="en-US" dirty="0"/>
              <a:t>,” “new,” “draft” while it is being written and developed, and “under review” by the IRB (both the office and the Board members).</a:t>
            </a:r>
          </a:p>
          <a:p>
            <a:pPr marL="228600" indent="-228600">
              <a:buFont typeface="Arial" panose="020B0604020202020204" pitchFamily="34" charset="0"/>
              <a:buChar char="•"/>
            </a:pPr>
            <a:r>
              <a:rPr lang="en-US" u="sng" dirty="0"/>
              <a:t>Before</a:t>
            </a:r>
            <a:r>
              <a:rPr lang="en-US" dirty="0"/>
              <a:t> approval, PIs can withdraw their protocol from further review.  Once </a:t>
            </a:r>
            <a:r>
              <a:rPr lang="en-US" u="sng" dirty="0"/>
              <a:t>approved</a:t>
            </a:r>
            <a:r>
              <a:rPr lang="en-US" dirty="0"/>
              <a:t>, then the protocol can be amended/modified, renewed, or closed.</a:t>
            </a:r>
          </a:p>
        </p:txBody>
      </p:sp>
      <p:sp>
        <p:nvSpPr>
          <p:cNvPr id="5" name="Footer Placeholder 5"/>
          <p:cNvSpPr>
            <a:spLocks noGrp="1"/>
          </p:cNvSpPr>
          <p:nvPr>
            <p:ph type="ftr" sz="quarter" idx="11"/>
          </p:nvPr>
        </p:nvSpPr>
        <p:spPr>
          <a:xfrm>
            <a:off x="685800" y="6554697"/>
            <a:ext cx="5029200" cy="228600"/>
          </a:xfrm>
        </p:spPr>
        <p:txBody>
          <a:bodyPr/>
          <a:lstStyle/>
          <a:p>
            <a:r>
              <a:rPr lang="en-US" dirty="0"/>
              <a:t>Office of Research Integrity and Compliance v5-2024</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486" y="6248831"/>
            <a:ext cx="536314" cy="534465"/>
          </a:xfrm>
          <a:prstGeom prst="rect">
            <a:avLst/>
          </a:prstGeom>
        </p:spPr>
      </p:pic>
    </p:spTree>
    <p:extLst>
      <p:ext uri="{BB962C8B-B14F-4D97-AF65-F5344CB8AC3E}">
        <p14:creationId xmlns:p14="http://schemas.microsoft.com/office/powerpoint/2010/main" val="37334172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56D3589D-0FD7-6B1F-3118-635BE91C9F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79" y="0"/>
            <a:ext cx="12192000" cy="6769472"/>
          </a:xfrm>
          <a:prstGeom prst="rect">
            <a:avLst/>
          </a:prstGeom>
        </p:spPr>
      </p:pic>
      <p:pic>
        <p:nvPicPr>
          <p:cNvPr id="6" name="Graphic 5" descr="Arrow Right with solid fill">
            <a:extLst>
              <a:ext uri="{FF2B5EF4-FFF2-40B4-BE49-F238E27FC236}">
                <a16:creationId xmlns:a16="http://schemas.microsoft.com/office/drawing/2014/main" id="{90F6FC1A-DA40-42D7-CA35-1B1553414B8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1016204">
            <a:off x="4241028" y="2112863"/>
            <a:ext cx="2531253" cy="1346205"/>
          </a:xfrm>
          <a:prstGeom prst="rect">
            <a:avLst/>
          </a:prstGeom>
        </p:spPr>
      </p:pic>
      <p:sp>
        <p:nvSpPr>
          <p:cNvPr id="2" name="Footer Placeholder 1">
            <a:extLst>
              <a:ext uri="{FF2B5EF4-FFF2-40B4-BE49-F238E27FC236}">
                <a16:creationId xmlns:a16="http://schemas.microsoft.com/office/drawing/2014/main" id="{3A141A19-E865-5BB1-CC88-F798879F4575}"/>
              </a:ext>
            </a:extLst>
          </p:cNvPr>
          <p:cNvSpPr>
            <a:spLocks noGrp="1"/>
          </p:cNvSpPr>
          <p:nvPr>
            <p:ph type="ftr" sz="quarter" idx="11"/>
          </p:nvPr>
        </p:nvSpPr>
        <p:spPr/>
        <p:txBody>
          <a:bodyPr/>
          <a:lstStyle/>
          <a:p>
            <a:r>
              <a:rPr lang="en-US" dirty="0"/>
              <a:t>Office of Research Integrity and Compliance v5-2024</a:t>
            </a:r>
          </a:p>
        </p:txBody>
      </p:sp>
      <p:sp>
        <p:nvSpPr>
          <p:cNvPr id="5" name="TextBox 4">
            <a:extLst>
              <a:ext uri="{FF2B5EF4-FFF2-40B4-BE49-F238E27FC236}">
                <a16:creationId xmlns:a16="http://schemas.microsoft.com/office/drawing/2014/main" id="{55F22C7A-91A8-9BCA-9005-4B18483C735F}"/>
              </a:ext>
            </a:extLst>
          </p:cNvPr>
          <p:cNvSpPr txBox="1"/>
          <p:nvPr/>
        </p:nvSpPr>
        <p:spPr>
          <a:xfrm>
            <a:off x="6354501" y="2268639"/>
            <a:ext cx="3796495" cy="830997"/>
          </a:xfrm>
          <a:prstGeom prst="rect">
            <a:avLst/>
          </a:prstGeom>
          <a:solidFill>
            <a:srgbClr val="00B0F0"/>
          </a:solidFill>
        </p:spPr>
        <p:txBody>
          <a:bodyPr wrap="square" rtlCol="0">
            <a:spAutoFit/>
          </a:bodyPr>
          <a:lstStyle/>
          <a:p>
            <a:r>
              <a:rPr lang="en-US" sz="2400" b="1" dirty="0"/>
              <a:t>Check off all items that are being changed. </a:t>
            </a:r>
          </a:p>
        </p:txBody>
      </p:sp>
      <p:sp>
        <p:nvSpPr>
          <p:cNvPr id="10" name="Flowchart: Connector 9">
            <a:extLst>
              <a:ext uri="{FF2B5EF4-FFF2-40B4-BE49-F238E27FC236}">
                <a16:creationId xmlns:a16="http://schemas.microsoft.com/office/drawing/2014/main" id="{B5351B99-BBA6-DAC0-54FE-46DBF06CF73F}"/>
              </a:ext>
            </a:extLst>
          </p:cNvPr>
          <p:cNvSpPr/>
          <p:nvPr/>
        </p:nvSpPr>
        <p:spPr>
          <a:xfrm>
            <a:off x="3090086" y="2034649"/>
            <a:ext cx="277856" cy="905321"/>
          </a:xfrm>
          <a:prstGeom prst="flowChartConnector">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17466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09CBEB5D-76A1-AD01-2E4B-DFAFDD7F52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6796"/>
            <a:ext cx="12173604" cy="6858000"/>
          </a:xfrm>
          <a:prstGeom prst="rect">
            <a:avLst/>
          </a:prstGeom>
        </p:spPr>
      </p:pic>
      <p:pic>
        <p:nvPicPr>
          <p:cNvPr id="7" name="Graphic 6" descr="Arrow Right with solid fill">
            <a:extLst>
              <a:ext uri="{FF2B5EF4-FFF2-40B4-BE49-F238E27FC236}">
                <a16:creationId xmlns:a16="http://schemas.microsoft.com/office/drawing/2014/main" id="{4E2897DC-5BE1-0F8C-2893-0F09B7EC53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8228204">
            <a:off x="5559168" y="3886611"/>
            <a:ext cx="2596595" cy="1380956"/>
          </a:xfrm>
          <a:prstGeom prst="rect">
            <a:avLst/>
          </a:prstGeom>
        </p:spPr>
      </p:pic>
      <p:pic>
        <p:nvPicPr>
          <p:cNvPr id="6" name="Graphic 5" descr="Arrow Right with solid fill">
            <a:extLst>
              <a:ext uri="{FF2B5EF4-FFF2-40B4-BE49-F238E27FC236}">
                <a16:creationId xmlns:a16="http://schemas.microsoft.com/office/drawing/2014/main" id="{F0252694-54F5-30EB-218D-C3CA85B575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6198938" y="2936358"/>
            <a:ext cx="1852616" cy="985283"/>
          </a:xfrm>
          <a:prstGeom prst="rect">
            <a:avLst/>
          </a:prstGeom>
        </p:spPr>
      </p:pic>
      <p:sp>
        <p:nvSpPr>
          <p:cNvPr id="2" name="Footer Placeholder 1">
            <a:extLst>
              <a:ext uri="{FF2B5EF4-FFF2-40B4-BE49-F238E27FC236}">
                <a16:creationId xmlns:a16="http://schemas.microsoft.com/office/drawing/2014/main" id="{4B934603-5A54-4446-5549-C93061097556}"/>
              </a:ext>
            </a:extLst>
          </p:cNvPr>
          <p:cNvSpPr>
            <a:spLocks noGrp="1"/>
          </p:cNvSpPr>
          <p:nvPr>
            <p:ph type="ftr" sz="quarter" idx="11"/>
          </p:nvPr>
        </p:nvSpPr>
        <p:spPr/>
        <p:txBody>
          <a:bodyPr/>
          <a:lstStyle/>
          <a:p>
            <a:r>
              <a:rPr lang="en-US" dirty="0"/>
              <a:t>Office of Research Integrity and Compliance v5-2024</a:t>
            </a:r>
          </a:p>
        </p:txBody>
      </p:sp>
      <p:sp>
        <p:nvSpPr>
          <p:cNvPr id="5" name="TextBox 4">
            <a:extLst>
              <a:ext uri="{FF2B5EF4-FFF2-40B4-BE49-F238E27FC236}">
                <a16:creationId xmlns:a16="http://schemas.microsoft.com/office/drawing/2014/main" id="{CC5ACEFA-AC59-3282-AFDD-ED8F836AAAA7}"/>
              </a:ext>
            </a:extLst>
          </p:cNvPr>
          <p:cNvSpPr txBox="1"/>
          <p:nvPr/>
        </p:nvSpPr>
        <p:spPr>
          <a:xfrm>
            <a:off x="7326774" y="3102015"/>
            <a:ext cx="3958542" cy="923330"/>
          </a:xfrm>
          <a:prstGeom prst="rect">
            <a:avLst/>
          </a:prstGeom>
          <a:solidFill>
            <a:srgbClr val="00B0F0"/>
          </a:solidFill>
        </p:spPr>
        <p:txBody>
          <a:bodyPr wrap="square" rtlCol="0">
            <a:spAutoFit/>
          </a:bodyPr>
          <a:lstStyle/>
          <a:p>
            <a:r>
              <a:rPr lang="en-US" b="1" dirty="0"/>
              <a:t>Make sure to accurately describe and explain the changes and state exactly where the changes will be made</a:t>
            </a:r>
          </a:p>
        </p:txBody>
      </p:sp>
    </p:spTree>
    <p:extLst>
      <p:ext uri="{BB962C8B-B14F-4D97-AF65-F5344CB8AC3E}">
        <p14:creationId xmlns:p14="http://schemas.microsoft.com/office/powerpoint/2010/main" val="26171882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56D3589D-0FD7-6B1F-3118-635BE91C9F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79" y="0"/>
            <a:ext cx="12192000" cy="6769472"/>
          </a:xfrm>
          <a:prstGeom prst="rect">
            <a:avLst/>
          </a:prstGeom>
        </p:spPr>
      </p:pic>
      <p:pic>
        <p:nvPicPr>
          <p:cNvPr id="14" name="Graphic 13" descr="Arrow Right with solid fill">
            <a:extLst>
              <a:ext uri="{FF2B5EF4-FFF2-40B4-BE49-F238E27FC236}">
                <a16:creationId xmlns:a16="http://schemas.microsoft.com/office/drawing/2014/main" id="{64B9919F-CC87-7F24-25DB-C816D4904D9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3323789">
            <a:off x="1571369" y="3321285"/>
            <a:ext cx="3233067" cy="985283"/>
          </a:xfrm>
          <a:prstGeom prst="rect">
            <a:avLst/>
          </a:prstGeom>
        </p:spPr>
      </p:pic>
      <p:pic>
        <p:nvPicPr>
          <p:cNvPr id="13" name="Graphic 12" descr="Arrow Right with solid fill">
            <a:extLst>
              <a:ext uri="{FF2B5EF4-FFF2-40B4-BE49-F238E27FC236}">
                <a16:creationId xmlns:a16="http://schemas.microsoft.com/office/drawing/2014/main" id="{D900D138-F68C-98EA-63D8-F7580F6297B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1988522">
            <a:off x="2048031" y="4187686"/>
            <a:ext cx="1852616" cy="985283"/>
          </a:xfrm>
          <a:prstGeom prst="rect">
            <a:avLst/>
          </a:prstGeom>
        </p:spPr>
      </p:pic>
      <p:pic>
        <p:nvPicPr>
          <p:cNvPr id="12" name="Graphic 11" descr="Arrow Right with solid fill">
            <a:extLst>
              <a:ext uri="{FF2B5EF4-FFF2-40B4-BE49-F238E27FC236}">
                <a16:creationId xmlns:a16="http://schemas.microsoft.com/office/drawing/2014/main" id="{97A438BB-3A8F-F896-558E-FB176620096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1016204">
            <a:off x="2274092" y="4913865"/>
            <a:ext cx="1852616" cy="985283"/>
          </a:xfrm>
          <a:prstGeom prst="rect">
            <a:avLst/>
          </a:prstGeom>
        </p:spPr>
      </p:pic>
      <p:sp>
        <p:nvSpPr>
          <p:cNvPr id="2" name="Footer Placeholder 1">
            <a:extLst>
              <a:ext uri="{FF2B5EF4-FFF2-40B4-BE49-F238E27FC236}">
                <a16:creationId xmlns:a16="http://schemas.microsoft.com/office/drawing/2014/main" id="{3A141A19-E865-5BB1-CC88-F798879F4575}"/>
              </a:ext>
            </a:extLst>
          </p:cNvPr>
          <p:cNvSpPr>
            <a:spLocks noGrp="1"/>
          </p:cNvSpPr>
          <p:nvPr>
            <p:ph type="ftr" sz="quarter" idx="11"/>
          </p:nvPr>
        </p:nvSpPr>
        <p:spPr/>
        <p:txBody>
          <a:bodyPr/>
          <a:lstStyle/>
          <a:p>
            <a:r>
              <a:rPr lang="en-US" dirty="0"/>
              <a:t>Office of Research Integrity and Compliance v5-2024</a:t>
            </a:r>
          </a:p>
        </p:txBody>
      </p:sp>
      <p:sp>
        <p:nvSpPr>
          <p:cNvPr id="11" name="TextBox 10">
            <a:extLst>
              <a:ext uri="{FF2B5EF4-FFF2-40B4-BE49-F238E27FC236}">
                <a16:creationId xmlns:a16="http://schemas.microsoft.com/office/drawing/2014/main" id="{81117DE2-0683-A0D7-DDC6-7AA57E4165BE}"/>
              </a:ext>
            </a:extLst>
          </p:cNvPr>
          <p:cNvSpPr txBox="1"/>
          <p:nvPr/>
        </p:nvSpPr>
        <p:spPr>
          <a:xfrm>
            <a:off x="3253453" y="4584346"/>
            <a:ext cx="3796496" cy="1477328"/>
          </a:xfrm>
          <a:prstGeom prst="rect">
            <a:avLst/>
          </a:prstGeom>
          <a:solidFill>
            <a:srgbClr val="00B0F0"/>
          </a:solidFill>
        </p:spPr>
        <p:txBody>
          <a:bodyPr wrap="square" rtlCol="0">
            <a:spAutoFit/>
          </a:bodyPr>
          <a:lstStyle/>
          <a:p>
            <a:r>
              <a:rPr lang="en-US" b="1" dirty="0"/>
              <a:t>Depending on what those changes are, make the applicable changes in each section. This could include changes in “Personnel”, “Research Descriptions,”, “Research Documents,” etc. </a:t>
            </a:r>
          </a:p>
        </p:txBody>
      </p:sp>
    </p:spTree>
    <p:extLst>
      <p:ext uri="{BB962C8B-B14F-4D97-AF65-F5344CB8AC3E}">
        <p14:creationId xmlns:p14="http://schemas.microsoft.com/office/powerpoint/2010/main" val="17800627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A20BE739-FE81-2B22-C6D6-E6529D54B5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49" y="-74703"/>
            <a:ext cx="12149451" cy="6858000"/>
          </a:xfrm>
          <a:prstGeom prst="rect">
            <a:avLst/>
          </a:prstGeom>
        </p:spPr>
      </p:pic>
      <p:pic>
        <p:nvPicPr>
          <p:cNvPr id="7" name="Graphic 6" descr="Arrow Right with solid fill">
            <a:extLst>
              <a:ext uri="{FF2B5EF4-FFF2-40B4-BE49-F238E27FC236}">
                <a16:creationId xmlns:a16="http://schemas.microsoft.com/office/drawing/2014/main" id="{29EF8A66-5C31-4EE0-EB41-79BEACADCB9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9407124">
            <a:off x="2939841" y="5547164"/>
            <a:ext cx="2247257" cy="1195166"/>
          </a:xfrm>
          <a:prstGeom prst="rect">
            <a:avLst/>
          </a:prstGeom>
        </p:spPr>
      </p:pic>
      <p:sp>
        <p:nvSpPr>
          <p:cNvPr id="2" name="Footer Placeholder 1">
            <a:extLst>
              <a:ext uri="{FF2B5EF4-FFF2-40B4-BE49-F238E27FC236}">
                <a16:creationId xmlns:a16="http://schemas.microsoft.com/office/drawing/2014/main" id="{2380DB54-B05A-C347-6064-BE9400ABDDF5}"/>
              </a:ext>
            </a:extLst>
          </p:cNvPr>
          <p:cNvSpPr>
            <a:spLocks noGrp="1"/>
          </p:cNvSpPr>
          <p:nvPr>
            <p:ph type="ftr" sz="quarter" idx="11"/>
          </p:nvPr>
        </p:nvSpPr>
        <p:spPr/>
        <p:txBody>
          <a:bodyPr/>
          <a:lstStyle/>
          <a:p>
            <a:endParaRPr lang="en-US" dirty="0"/>
          </a:p>
        </p:txBody>
      </p:sp>
      <p:sp>
        <p:nvSpPr>
          <p:cNvPr id="5" name="TextBox 4">
            <a:extLst>
              <a:ext uri="{FF2B5EF4-FFF2-40B4-BE49-F238E27FC236}">
                <a16:creationId xmlns:a16="http://schemas.microsoft.com/office/drawing/2014/main" id="{F7ACBFBD-8A13-B7B7-8C58-25E6026448C8}"/>
              </a:ext>
            </a:extLst>
          </p:cNvPr>
          <p:cNvSpPr txBox="1"/>
          <p:nvPr/>
        </p:nvSpPr>
        <p:spPr>
          <a:xfrm>
            <a:off x="7569843" y="2461969"/>
            <a:ext cx="4375230" cy="1200329"/>
          </a:xfrm>
          <a:prstGeom prst="rect">
            <a:avLst/>
          </a:prstGeom>
          <a:solidFill>
            <a:srgbClr val="C00000"/>
          </a:solidFill>
        </p:spPr>
        <p:txBody>
          <a:bodyPr wrap="square" rtlCol="0">
            <a:spAutoFit/>
          </a:bodyPr>
          <a:lstStyle/>
          <a:p>
            <a:r>
              <a:rPr lang="en-US" b="1" dirty="0"/>
              <a:t>*DO NOT DELETE ANY DOCUMENTS THAT ARE STILL BEING USED*</a:t>
            </a:r>
          </a:p>
          <a:p>
            <a:r>
              <a:rPr lang="en-US" b="1" dirty="0"/>
              <a:t>Only upload documents that have changes. Please include the date in the file name</a:t>
            </a:r>
          </a:p>
        </p:txBody>
      </p:sp>
      <p:sp>
        <p:nvSpPr>
          <p:cNvPr id="6" name="TextBox 5">
            <a:extLst>
              <a:ext uri="{FF2B5EF4-FFF2-40B4-BE49-F238E27FC236}">
                <a16:creationId xmlns:a16="http://schemas.microsoft.com/office/drawing/2014/main" id="{67CE3612-2A00-1DBD-FF4C-882D01FD540F}"/>
              </a:ext>
            </a:extLst>
          </p:cNvPr>
          <p:cNvSpPr txBox="1"/>
          <p:nvPr/>
        </p:nvSpPr>
        <p:spPr>
          <a:xfrm>
            <a:off x="4398380" y="5509549"/>
            <a:ext cx="4768769" cy="923330"/>
          </a:xfrm>
          <a:prstGeom prst="rect">
            <a:avLst/>
          </a:prstGeom>
          <a:solidFill>
            <a:srgbClr val="00B0F0"/>
          </a:solidFill>
        </p:spPr>
        <p:txBody>
          <a:bodyPr wrap="square" rtlCol="0">
            <a:spAutoFit/>
          </a:bodyPr>
          <a:lstStyle/>
          <a:p>
            <a:r>
              <a:rPr lang="en-US" b="1" dirty="0"/>
              <a:t>When all information has been updated, click “Complete Submission” to submit to PI for certification</a:t>
            </a:r>
          </a:p>
        </p:txBody>
      </p:sp>
    </p:spTree>
    <p:extLst>
      <p:ext uri="{BB962C8B-B14F-4D97-AF65-F5344CB8AC3E}">
        <p14:creationId xmlns:p14="http://schemas.microsoft.com/office/powerpoint/2010/main" val="42792182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DE29D186-FF60-6DF3-B237-130A0D5D7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26" y="48649"/>
            <a:ext cx="12192000" cy="6760701"/>
          </a:xfrm>
          <a:prstGeom prst="rect">
            <a:avLst/>
          </a:prstGeom>
        </p:spPr>
      </p:pic>
      <p:pic>
        <p:nvPicPr>
          <p:cNvPr id="9" name="Graphic 8" descr="Arrow Right with solid fill">
            <a:extLst>
              <a:ext uri="{FF2B5EF4-FFF2-40B4-BE49-F238E27FC236}">
                <a16:creationId xmlns:a16="http://schemas.microsoft.com/office/drawing/2014/main" id="{129D575F-ED82-3474-2799-9464A3E355B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2068162" y="1597306"/>
            <a:ext cx="1589622" cy="1049407"/>
          </a:xfrm>
          <a:prstGeom prst="rect">
            <a:avLst/>
          </a:prstGeom>
        </p:spPr>
      </p:pic>
      <p:pic>
        <p:nvPicPr>
          <p:cNvPr id="8" name="Graphic 7" descr="Arrow Right with solid fill">
            <a:extLst>
              <a:ext uri="{FF2B5EF4-FFF2-40B4-BE49-F238E27FC236}">
                <a16:creationId xmlns:a16="http://schemas.microsoft.com/office/drawing/2014/main" id="{729D858F-3A48-F771-718D-F81591087A8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8034225">
            <a:off x="9734371" y="3601489"/>
            <a:ext cx="1589622" cy="1049407"/>
          </a:xfrm>
          <a:prstGeom prst="rect">
            <a:avLst/>
          </a:prstGeom>
        </p:spPr>
      </p:pic>
      <p:sp>
        <p:nvSpPr>
          <p:cNvPr id="2" name="Footer Placeholder 1">
            <a:extLst>
              <a:ext uri="{FF2B5EF4-FFF2-40B4-BE49-F238E27FC236}">
                <a16:creationId xmlns:a16="http://schemas.microsoft.com/office/drawing/2014/main" id="{061F6C53-D99B-5B5B-1643-DB316F0036DD}"/>
              </a:ext>
            </a:extLst>
          </p:cNvPr>
          <p:cNvSpPr>
            <a:spLocks noGrp="1"/>
          </p:cNvSpPr>
          <p:nvPr>
            <p:ph type="ftr" sz="quarter" idx="11"/>
          </p:nvPr>
        </p:nvSpPr>
        <p:spPr/>
        <p:txBody>
          <a:bodyPr/>
          <a:lstStyle/>
          <a:p>
            <a:r>
              <a:rPr lang="en-US" dirty="0"/>
              <a:t>Office of Research Integrity and Compliance v5-2024</a:t>
            </a:r>
          </a:p>
        </p:txBody>
      </p:sp>
      <p:sp>
        <p:nvSpPr>
          <p:cNvPr id="5" name="TextBox 4">
            <a:extLst>
              <a:ext uri="{FF2B5EF4-FFF2-40B4-BE49-F238E27FC236}">
                <a16:creationId xmlns:a16="http://schemas.microsoft.com/office/drawing/2014/main" id="{6746AEC4-8EC8-931C-A890-1A898636D18A}"/>
              </a:ext>
            </a:extLst>
          </p:cNvPr>
          <p:cNvSpPr txBox="1"/>
          <p:nvPr/>
        </p:nvSpPr>
        <p:spPr>
          <a:xfrm>
            <a:off x="7707078" y="4338726"/>
            <a:ext cx="3184263" cy="1477328"/>
          </a:xfrm>
          <a:prstGeom prst="rect">
            <a:avLst/>
          </a:prstGeom>
          <a:solidFill>
            <a:srgbClr val="00B0F0"/>
          </a:solidFill>
        </p:spPr>
        <p:txBody>
          <a:bodyPr wrap="square" rtlCol="0">
            <a:spAutoFit/>
          </a:bodyPr>
          <a:lstStyle/>
          <a:p>
            <a:r>
              <a:rPr lang="en-US" b="1" dirty="0"/>
              <a:t>The PI must certify the submission for it to be submitted to the IRB and if applicable, Organizational Approvers must approve the submission</a:t>
            </a:r>
          </a:p>
        </p:txBody>
      </p:sp>
      <p:sp>
        <p:nvSpPr>
          <p:cNvPr id="6" name="TextBox 5">
            <a:extLst>
              <a:ext uri="{FF2B5EF4-FFF2-40B4-BE49-F238E27FC236}">
                <a16:creationId xmlns:a16="http://schemas.microsoft.com/office/drawing/2014/main" id="{6318C3D5-9CAF-1B0C-FAB1-4BD7B7AE47FD}"/>
              </a:ext>
            </a:extLst>
          </p:cNvPr>
          <p:cNvSpPr txBox="1"/>
          <p:nvPr/>
        </p:nvSpPr>
        <p:spPr>
          <a:xfrm>
            <a:off x="3461873" y="1597306"/>
            <a:ext cx="3865944" cy="1200329"/>
          </a:xfrm>
          <a:prstGeom prst="rect">
            <a:avLst/>
          </a:prstGeom>
          <a:solidFill>
            <a:srgbClr val="00B0F0"/>
          </a:solidFill>
        </p:spPr>
        <p:txBody>
          <a:bodyPr wrap="square" rtlCol="0">
            <a:spAutoFit/>
          </a:bodyPr>
          <a:lstStyle/>
          <a:p>
            <a:r>
              <a:rPr lang="en-US" b="1" dirty="0"/>
              <a:t>This prompt will appear until the PI, Co-PIs or Org. Approvers (if applicable) have completed certifying. Only then will the study move to pre-review</a:t>
            </a:r>
          </a:p>
        </p:txBody>
      </p:sp>
      <p:sp>
        <p:nvSpPr>
          <p:cNvPr id="7" name="Flowchart: Process 6">
            <a:extLst>
              <a:ext uri="{FF2B5EF4-FFF2-40B4-BE49-F238E27FC236}">
                <a16:creationId xmlns:a16="http://schemas.microsoft.com/office/drawing/2014/main" id="{06A3EB0D-197B-C6FC-677B-1E8F8FFBABAC}"/>
              </a:ext>
            </a:extLst>
          </p:cNvPr>
          <p:cNvSpPr/>
          <p:nvPr/>
        </p:nvSpPr>
        <p:spPr>
          <a:xfrm>
            <a:off x="10662368" y="2699972"/>
            <a:ext cx="1366221" cy="645459"/>
          </a:xfrm>
          <a:prstGeom prst="flowChartProcess">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19177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6DB606C4-67F5-684E-0697-A912F45939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55" y="0"/>
            <a:ext cx="12130689" cy="6858000"/>
          </a:xfrm>
          <a:prstGeom prst="rect">
            <a:avLst/>
          </a:prstGeom>
        </p:spPr>
      </p:pic>
      <p:pic>
        <p:nvPicPr>
          <p:cNvPr id="6" name="Graphic 5" descr="Arrow Right with solid fill">
            <a:extLst>
              <a:ext uri="{FF2B5EF4-FFF2-40B4-BE49-F238E27FC236}">
                <a16:creationId xmlns:a16="http://schemas.microsoft.com/office/drawing/2014/main" id="{0C7163DD-A650-9448-577F-FD8BAEF7CDA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2368292">
            <a:off x="1272911" y="2211473"/>
            <a:ext cx="2090212" cy="1379877"/>
          </a:xfrm>
          <a:prstGeom prst="rect">
            <a:avLst/>
          </a:prstGeom>
        </p:spPr>
      </p:pic>
      <p:sp>
        <p:nvSpPr>
          <p:cNvPr id="2" name="Footer Placeholder 1">
            <a:extLst>
              <a:ext uri="{FF2B5EF4-FFF2-40B4-BE49-F238E27FC236}">
                <a16:creationId xmlns:a16="http://schemas.microsoft.com/office/drawing/2014/main" id="{7F489A8D-AF4E-C6FE-A60D-844FA0DF7F0A}"/>
              </a:ext>
            </a:extLst>
          </p:cNvPr>
          <p:cNvSpPr>
            <a:spLocks noGrp="1"/>
          </p:cNvSpPr>
          <p:nvPr>
            <p:ph type="ftr" sz="quarter" idx="11"/>
          </p:nvPr>
        </p:nvSpPr>
        <p:spPr/>
        <p:txBody>
          <a:bodyPr/>
          <a:lstStyle/>
          <a:p>
            <a:r>
              <a:rPr lang="en-US" dirty="0"/>
              <a:t>Office of Research Integrity and Compliance v5-2024</a:t>
            </a:r>
          </a:p>
        </p:txBody>
      </p:sp>
      <p:sp>
        <p:nvSpPr>
          <p:cNvPr id="5" name="TextBox 4">
            <a:extLst>
              <a:ext uri="{FF2B5EF4-FFF2-40B4-BE49-F238E27FC236}">
                <a16:creationId xmlns:a16="http://schemas.microsoft.com/office/drawing/2014/main" id="{2238B753-311E-D79D-6328-A8A12AA393D2}"/>
              </a:ext>
            </a:extLst>
          </p:cNvPr>
          <p:cNvSpPr txBox="1"/>
          <p:nvPr/>
        </p:nvSpPr>
        <p:spPr>
          <a:xfrm>
            <a:off x="2774066" y="2901411"/>
            <a:ext cx="4375230" cy="1754326"/>
          </a:xfrm>
          <a:prstGeom prst="rect">
            <a:avLst/>
          </a:prstGeom>
          <a:solidFill>
            <a:srgbClr val="00B0F0"/>
          </a:solidFill>
        </p:spPr>
        <p:txBody>
          <a:bodyPr wrap="square" rtlCol="0">
            <a:spAutoFit/>
          </a:bodyPr>
          <a:lstStyle/>
          <a:p>
            <a:r>
              <a:rPr lang="en-US" b="1" dirty="0"/>
              <a:t>After you have certified, the submission details page should look like this.  The study protocol is now “Under Pre-Review” which means it’s with the IRB office.  You and any co-PIs should receive an email confirmation of the action and submission type you did.</a:t>
            </a:r>
          </a:p>
        </p:txBody>
      </p:sp>
    </p:spTree>
    <p:extLst>
      <p:ext uri="{BB962C8B-B14F-4D97-AF65-F5344CB8AC3E}">
        <p14:creationId xmlns:p14="http://schemas.microsoft.com/office/powerpoint/2010/main" val="30757861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8CFBB7B-5EFC-2C00-0EE2-3F82CCD39E9E}"/>
              </a:ext>
            </a:extLst>
          </p:cNvPr>
          <p:cNvSpPr>
            <a:spLocks noGrp="1"/>
          </p:cNvSpPr>
          <p:nvPr>
            <p:ph type="ftr" sz="quarter" idx="11"/>
          </p:nvPr>
        </p:nvSpPr>
        <p:spPr/>
        <p:txBody>
          <a:bodyPr/>
          <a:lstStyle/>
          <a:p>
            <a:r>
              <a:rPr lang="en-US" dirty="0"/>
              <a:t>Office of Research Integrity and Compliance v5-2024</a:t>
            </a:r>
          </a:p>
        </p:txBody>
      </p:sp>
      <p:pic>
        <p:nvPicPr>
          <p:cNvPr id="1026" name="Picture 2" descr="Image result for chapman university logo">
            <a:extLst>
              <a:ext uri="{FF2B5EF4-FFF2-40B4-BE49-F238E27FC236}">
                <a16:creationId xmlns:a16="http://schemas.microsoft.com/office/drawing/2014/main" id="{B1BE9F21-3844-DC4D-9D48-80F4D0D5C8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6761" y="1269700"/>
            <a:ext cx="3549239" cy="2730184"/>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95E042AB-C4EA-CB04-E139-F59B5FE68037}"/>
              </a:ext>
            </a:extLst>
          </p:cNvPr>
          <p:cNvCxnSpPr>
            <a:cxnSpLocks/>
          </p:cNvCxnSpPr>
          <p:nvPr/>
        </p:nvCxnSpPr>
        <p:spPr>
          <a:xfrm>
            <a:off x="6443830" y="1850315"/>
            <a:ext cx="0" cy="1578685"/>
          </a:xfrm>
          <a:prstGeom prst="line">
            <a:avLst/>
          </a:prstGeom>
        </p:spPr>
        <p:style>
          <a:lnRef idx="3">
            <a:schemeClr val="dk1"/>
          </a:lnRef>
          <a:fillRef idx="0">
            <a:schemeClr val="dk1"/>
          </a:fillRef>
          <a:effectRef idx="2">
            <a:schemeClr val="dk1"/>
          </a:effectRef>
          <a:fontRef idx="minor">
            <a:schemeClr val="tx1"/>
          </a:fontRef>
        </p:style>
      </p:cxnSp>
      <p:sp>
        <p:nvSpPr>
          <p:cNvPr id="8" name="TextBox 7">
            <a:extLst>
              <a:ext uri="{FF2B5EF4-FFF2-40B4-BE49-F238E27FC236}">
                <a16:creationId xmlns:a16="http://schemas.microsoft.com/office/drawing/2014/main" id="{E9F86AE5-11B3-0CE2-9D10-D5DD22AAB840}"/>
              </a:ext>
            </a:extLst>
          </p:cNvPr>
          <p:cNvSpPr txBox="1"/>
          <p:nvPr/>
        </p:nvSpPr>
        <p:spPr>
          <a:xfrm>
            <a:off x="6895651" y="2130014"/>
            <a:ext cx="2226834" cy="954107"/>
          </a:xfrm>
          <a:prstGeom prst="rect">
            <a:avLst/>
          </a:prstGeom>
          <a:noFill/>
        </p:spPr>
        <p:txBody>
          <a:bodyPr wrap="square" rtlCol="0">
            <a:spAutoFit/>
          </a:bodyPr>
          <a:lstStyle/>
          <a:p>
            <a:r>
              <a:rPr lang="en-US" sz="2800" dirty="0"/>
              <a:t>Institutional Review Board</a:t>
            </a:r>
          </a:p>
        </p:txBody>
      </p:sp>
      <p:sp>
        <p:nvSpPr>
          <p:cNvPr id="11" name="TextBox 10">
            <a:extLst>
              <a:ext uri="{FF2B5EF4-FFF2-40B4-BE49-F238E27FC236}">
                <a16:creationId xmlns:a16="http://schemas.microsoft.com/office/drawing/2014/main" id="{DC279711-B4E5-491C-4ECA-C5F7379D4284}"/>
              </a:ext>
            </a:extLst>
          </p:cNvPr>
          <p:cNvSpPr txBox="1"/>
          <p:nvPr/>
        </p:nvSpPr>
        <p:spPr>
          <a:xfrm>
            <a:off x="2554044" y="4892570"/>
            <a:ext cx="7083911" cy="769441"/>
          </a:xfrm>
          <a:prstGeom prst="rect">
            <a:avLst/>
          </a:prstGeom>
          <a:noFill/>
        </p:spPr>
        <p:txBody>
          <a:bodyPr wrap="square" rtlCol="0">
            <a:spAutoFit/>
          </a:bodyPr>
          <a:lstStyle/>
          <a:p>
            <a:pPr algn="ctr"/>
            <a:r>
              <a:rPr lang="en-US" sz="4400" b="1" dirty="0"/>
              <a:t>Changing a Study Title</a:t>
            </a:r>
          </a:p>
        </p:txBody>
      </p:sp>
      <p:pic>
        <p:nvPicPr>
          <p:cNvPr id="3" name="Picture 2">
            <a:extLst>
              <a:ext uri="{FF2B5EF4-FFF2-40B4-BE49-F238E27FC236}">
                <a16:creationId xmlns:a16="http://schemas.microsoft.com/office/drawing/2014/main" id="{DE09D01F-67E4-5613-E1AD-0DCCC79843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486" y="6248831"/>
            <a:ext cx="536314" cy="534465"/>
          </a:xfrm>
          <a:prstGeom prst="rect">
            <a:avLst/>
          </a:prstGeom>
        </p:spPr>
      </p:pic>
    </p:spTree>
    <p:extLst>
      <p:ext uri="{BB962C8B-B14F-4D97-AF65-F5344CB8AC3E}">
        <p14:creationId xmlns:p14="http://schemas.microsoft.com/office/powerpoint/2010/main" val="29724823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117535CE-7EAC-B011-B61C-8D04116A5A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33" y="0"/>
            <a:ext cx="12192000" cy="6702185"/>
          </a:xfrm>
          <a:prstGeom prst="rect">
            <a:avLst/>
          </a:prstGeom>
        </p:spPr>
      </p:pic>
      <p:pic>
        <p:nvPicPr>
          <p:cNvPr id="7" name="Graphic 6" descr="Arrow Right with solid fill">
            <a:extLst>
              <a:ext uri="{FF2B5EF4-FFF2-40B4-BE49-F238E27FC236}">
                <a16:creationId xmlns:a16="http://schemas.microsoft.com/office/drawing/2014/main" id="{14CCC0CB-A029-5F58-B9AE-CBD3AB7B9BA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2368292">
            <a:off x="2941407" y="2829465"/>
            <a:ext cx="2090212" cy="1379877"/>
          </a:xfrm>
          <a:prstGeom prst="rect">
            <a:avLst/>
          </a:prstGeom>
        </p:spPr>
      </p:pic>
      <p:sp>
        <p:nvSpPr>
          <p:cNvPr id="2" name="Footer Placeholder 1">
            <a:extLst>
              <a:ext uri="{FF2B5EF4-FFF2-40B4-BE49-F238E27FC236}">
                <a16:creationId xmlns:a16="http://schemas.microsoft.com/office/drawing/2014/main" id="{C2E518BA-A37E-0000-E8FB-4985113A872C}"/>
              </a:ext>
            </a:extLst>
          </p:cNvPr>
          <p:cNvSpPr>
            <a:spLocks noGrp="1"/>
          </p:cNvSpPr>
          <p:nvPr>
            <p:ph type="ftr" sz="quarter" idx="11"/>
          </p:nvPr>
        </p:nvSpPr>
        <p:spPr/>
        <p:txBody>
          <a:bodyPr/>
          <a:lstStyle/>
          <a:p>
            <a:r>
              <a:rPr lang="en-US"/>
              <a:t>Office of Research Compliance v1-2016</a:t>
            </a:r>
            <a:endParaRPr lang="en-US" dirty="0"/>
          </a:p>
        </p:txBody>
      </p:sp>
      <p:sp>
        <p:nvSpPr>
          <p:cNvPr id="5" name="TextBox 4">
            <a:extLst>
              <a:ext uri="{FF2B5EF4-FFF2-40B4-BE49-F238E27FC236}">
                <a16:creationId xmlns:a16="http://schemas.microsoft.com/office/drawing/2014/main" id="{9C4AA1B5-6B0B-A20C-FFCB-324BA80E270D}"/>
              </a:ext>
            </a:extLst>
          </p:cNvPr>
          <p:cNvSpPr txBox="1"/>
          <p:nvPr/>
        </p:nvSpPr>
        <p:spPr>
          <a:xfrm>
            <a:off x="7430947" y="1516284"/>
            <a:ext cx="3854370" cy="923330"/>
          </a:xfrm>
          <a:prstGeom prst="rect">
            <a:avLst/>
          </a:prstGeom>
          <a:solidFill>
            <a:srgbClr val="FF0000"/>
          </a:solidFill>
        </p:spPr>
        <p:txBody>
          <a:bodyPr wrap="square" rtlCol="0">
            <a:spAutoFit/>
          </a:bodyPr>
          <a:lstStyle/>
          <a:p>
            <a:r>
              <a:rPr lang="en-US" b="1" dirty="0"/>
              <a:t>You are only able to change the study title of an initial submission, prior to when it has been approved. </a:t>
            </a:r>
          </a:p>
        </p:txBody>
      </p:sp>
      <p:sp>
        <p:nvSpPr>
          <p:cNvPr id="6" name="TextBox 5">
            <a:extLst>
              <a:ext uri="{FF2B5EF4-FFF2-40B4-BE49-F238E27FC236}">
                <a16:creationId xmlns:a16="http://schemas.microsoft.com/office/drawing/2014/main" id="{D245B148-2D8B-C77E-AEC6-5520A5239F72}"/>
              </a:ext>
            </a:extLst>
          </p:cNvPr>
          <p:cNvSpPr txBox="1"/>
          <p:nvPr/>
        </p:nvSpPr>
        <p:spPr>
          <a:xfrm>
            <a:off x="1856773" y="3802909"/>
            <a:ext cx="4259483" cy="2031325"/>
          </a:xfrm>
          <a:prstGeom prst="rect">
            <a:avLst/>
          </a:prstGeom>
          <a:solidFill>
            <a:srgbClr val="00B0F0"/>
          </a:solidFill>
        </p:spPr>
        <p:txBody>
          <a:bodyPr wrap="square" rtlCol="0">
            <a:spAutoFit/>
          </a:bodyPr>
          <a:lstStyle/>
          <a:p>
            <a:r>
              <a:rPr lang="en-US" b="1" dirty="0"/>
              <a:t>After select your study from the dashboard, hover your cursor over the title on the Study Details page. Clicking in that text box should allow the study title to be edited. After making any edits, the change will need to be saved by selecting the blue checkmark that appears immediately below that field.</a:t>
            </a:r>
          </a:p>
        </p:txBody>
      </p:sp>
    </p:spTree>
    <p:extLst>
      <p:ext uri="{BB962C8B-B14F-4D97-AF65-F5344CB8AC3E}">
        <p14:creationId xmlns:p14="http://schemas.microsoft.com/office/powerpoint/2010/main" val="5719432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8CFBB7B-5EFC-2C00-0EE2-3F82CCD39E9E}"/>
              </a:ext>
            </a:extLst>
          </p:cNvPr>
          <p:cNvSpPr>
            <a:spLocks noGrp="1"/>
          </p:cNvSpPr>
          <p:nvPr>
            <p:ph type="ftr" sz="quarter" idx="11"/>
          </p:nvPr>
        </p:nvSpPr>
        <p:spPr/>
        <p:txBody>
          <a:bodyPr/>
          <a:lstStyle/>
          <a:p>
            <a:r>
              <a:rPr lang="en-US" dirty="0"/>
              <a:t>Office of Research Integrity and Compliance v5-2024</a:t>
            </a:r>
          </a:p>
        </p:txBody>
      </p:sp>
      <p:pic>
        <p:nvPicPr>
          <p:cNvPr id="1026" name="Picture 2" descr="Image result for chapman university logo">
            <a:extLst>
              <a:ext uri="{FF2B5EF4-FFF2-40B4-BE49-F238E27FC236}">
                <a16:creationId xmlns:a16="http://schemas.microsoft.com/office/drawing/2014/main" id="{B1BE9F21-3844-DC4D-9D48-80F4D0D5C8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6761" y="1269700"/>
            <a:ext cx="3549239" cy="2730184"/>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95E042AB-C4EA-CB04-E139-F59B5FE68037}"/>
              </a:ext>
            </a:extLst>
          </p:cNvPr>
          <p:cNvCxnSpPr>
            <a:cxnSpLocks/>
          </p:cNvCxnSpPr>
          <p:nvPr/>
        </p:nvCxnSpPr>
        <p:spPr>
          <a:xfrm>
            <a:off x="6443830" y="1850315"/>
            <a:ext cx="0" cy="1578685"/>
          </a:xfrm>
          <a:prstGeom prst="line">
            <a:avLst/>
          </a:prstGeom>
        </p:spPr>
        <p:style>
          <a:lnRef idx="3">
            <a:schemeClr val="dk1"/>
          </a:lnRef>
          <a:fillRef idx="0">
            <a:schemeClr val="dk1"/>
          </a:fillRef>
          <a:effectRef idx="2">
            <a:schemeClr val="dk1"/>
          </a:effectRef>
          <a:fontRef idx="minor">
            <a:schemeClr val="tx1"/>
          </a:fontRef>
        </p:style>
      </p:cxnSp>
      <p:sp>
        <p:nvSpPr>
          <p:cNvPr id="8" name="TextBox 7">
            <a:extLst>
              <a:ext uri="{FF2B5EF4-FFF2-40B4-BE49-F238E27FC236}">
                <a16:creationId xmlns:a16="http://schemas.microsoft.com/office/drawing/2014/main" id="{E9F86AE5-11B3-0CE2-9D10-D5DD22AAB840}"/>
              </a:ext>
            </a:extLst>
          </p:cNvPr>
          <p:cNvSpPr txBox="1"/>
          <p:nvPr/>
        </p:nvSpPr>
        <p:spPr>
          <a:xfrm>
            <a:off x="6895651" y="2130014"/>
            <a:ext cx="2226834" cy="954107"/>
          </a:xfrm>
          <a:prstGeom prst="rect">
            <a:avLst/>
          </a:prstGeom>
          <a:noFill/>
        </p:spPr>
        <p:txBody>
          <a:bodyPr wrap="square" rtlCol="0">
            <a:spAutoFit/>
          </a:bodyPr>
          <a:lstStyle/>
          <a:p>
            <a:r>
              <a:rPr lang="en-US" sz="2800" dirty="0"/>
              <a:t>Institutional Review Board</a:t>
            </a:r>
          </a:p>
        </p:txBody>
      </p:sp>
      <p:sp>
        <p:nvSpPr>
          <p:cNvPr id="11" name="TextBox 10">
            <a:extLst>
              <a:ext uri="{FF2B5EF4-FFF2-40B4-BE49-F238E27FC236}">
                <a16:creationId xmlns:a16="http://schemas.microsoft.com/office/drawing/2014/main" id="{DC279711-B4E5-491C-4ECA-C5F7379D4284}"/>
              </a:ext>
            </a:extLst>
          </p:cNvPr>
          <p:cNvSpPr txBox="1"/>
          <p:nvPr/>
        </p:nvSpPr>
        <p:spPr>
          <a:xfrm>
            <a:off x="2554044" y="4892570"/>
            <a:ext cx="7083911" cy="1446550"/>
          </a:xfrm>
          <a:prstGeom prst="rect">
            <a:avLst/>
          </a:prstGeom>
          <a:noFill/>
        </p:spPr>
        <p:txBody>
          <a:bodyPr wrap="square" rtlCol="0">
            <a:spAutoFit/>
          </a:bodyPr>
          <a:lstStyle/>
          <a:p>
            <a:pPr algn="ctr"/>
            <a:r>
              <a:rPr lang="en-US" sz="4400" b="1" dirty="0"/>
              <a:t>Submitting an Incident Report and Study Closure</a:t>
            </a:r>
          </a:p>
        </p:txBody>
      </p:sp>
      <p:pic>
        <p:nvPicPr>
          <p:cNvPr id="3" name="Picture 2">
            <a:extLst>
              <a:ext uri="{FF2B5EF4-FFF2-40B4-BE49-F238E27FC236}">
                <a16:creationId xmlns:a16="http://schemas.microsoft.com/office/drawing/2014/main" id="{DE09D01F-67E4-5613-E1AD-0DCCC79843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486" y="6248831"/>
            <a:ext cx="536314" cy="534465"/>
          </a:xfrm>
          <a:prstGeom prst="rect">
            <a:avLst/>
          </a:prstGeom>
        </p:spPr>
      </p:pic>
    </p:spTree>
    <p:extLst>
      <p:ext uri="{BB962C8B-B14F-4D97-AF65-F5344CB8AC3E}">
        <p14:creationId xmlns:p14="http://schemas.microsoft.com/office/powerpoint/2010/main" val="37687490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
            <a:extLst>
              <a:ext uri="{FF2B5EF4-FFF2-40B4-BE49-F238E27FC236}">
                <a16:creationId xmlns:a16="http://schemas.microsoft.com/office/drawing/2014/main" id="{D8F31FFE-2BCE-B63A-A88D-2BDFAE7ABD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9" y="-749"/>
            <a:ext cx="12192000" cy="6784046"/>
          </a:xfrm>
          <a:prstGeom prst="rect">
            <a:avLst/>
          </a:prstGeom>
        </p:spPr>
      </p:pic>
      <p:pic>
        <p:nvPicPr>
          <p:cNvPr id="6" name="Graphic 5" descr="Arrow Right with solid fill">
            <a:extLst>
              <a:ext uri="{FF2B5EF4-FFF2-40B4-BE49-F238E27FC236}">
                <a16:creationId xmlns:a16="http://schemas.microsoft.com/office/drawing/2014/main" id="{B1F51E66-1E6A-0A27-1541-5E59739875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0700072">
            <a:off x="7873502" y="2263337"/>
            <a:ext cx="2531253" cy="1346205"/>
          </a:xfrm>
          <a:prstGeom prst="rect">
            <a:avLst/>
          </a:prstGeom>
        </p:spPr>
      </p:pic>
      <p:sp>
        <p:nvSpPr>
          <p:cNvPr id="2" name="Footer Placeholder 1">
            <a:extLst>
              <a:ext uri="{FF2B5EF4-FFF2-40B4-BE49-F238E27FC236}">
                <a16:creationId xmlns:a16="http://schemas.microsoft.com/office/drawing/2014/main" id="{861CB5A4-9708-73CA-98BC-EB1E7B3C2AF6}"/>
              </a:ext>
            </a:extLst>
          </p:cNvPr>
          <p:cNvSpPr>
            <a:spLocks noGrp="1"/>
          </p:cNvSpPr>
          <p:nvPr>
            <p:ph type="ftr" sz="quarter" idx="11"/>
          </p:nvPr>
        </p:nvSpPr>
        <p:spPr/>
        <p:txBody>
          <a:bodyPr/>
          <a:lstStyle/>
          <a:p>
            <a:endParaRPr lang="en-US" dirty="0"/>
          </a:p>
        </p:txBody>
      </p:sp>
      <p:sp>
        <p:nvSpPr>
          <p:cNvPr id="5" name="TextBox 4">
            <a:extLst>
              <a:ext uri="{FF2B5EF4-FFF2-40B4-BE49-F238E27FC236}">
                <a16:creationId xmlns:a16="http://schemas.microsoft.com/office/drawing/2014/main" id="{F9C46DBF-5876-FE9A-22E9-B5843E238114}"/>
              </a:ext>
            </a:extLst>
          </p:cNvPr>
          <p:cNvSpPr txBox="1"/>
          <p:nvPr/>
        </p:nvSpPr>
        <p:spPr>
          <a:xfrm>
            <a:off x="5984111" y="2592730"/>
            <a:ext cx="2604304" cy="923330"/>
          </a:xfrm>
          <a:prstGeom prst="rect">
            <a:avLst/>
          </a:prstGeom>
          <a:solidFill>
            <a:srgbClr val="00B0F0"/>
          </a:solidFill>
        </p:spPr>
        <p:txBody>
          <a:bodyPr wrap="square" rtlCol="0">
            <a:spAutoFit/>
          </a:bodyPr>
          <a:lstStyle/>
          <a:p>
            <a:r>
              <a:rPr lang="en-US" b="1" dirty="0"/>
              <a:t>Select Incident or Closure as the type of submission you want to pursue</a:t>
            </a:r>
          </a:p>
        </p:txBody>
      </p:sp>
      <p:sp>
        <p:nvSpPr>
          <p:cNvPr id="8" name="TextBox 7">
            <a:extLst>
              <a:ext uri="{FF2B5EF4-FFF2-40B4-BE49-F238E27FC236}">
                <a16:creationId xmlns:a16="http://schemas.microsoft.com/office/drawing/2014/main" id="{B779C629-EE8F-5A35-8FF4-1E6FF01CCF35}"/>
              </a:ext>
            </a:extLst>
          </p:cNvPr>
          <p:cNvSpPr txBox="1"/>
          <p:nvPr/>
        </p:nvSpPr>
        <p:spPr>
          <a:xfrm>
            <a:off x="1810552" y="4246373"/>
            <a:ext cx="3611301" cy="2308324"/>
          </a:xfrm>
          <a:prstGeom prst="rect">
            <a:avLst/>
          </a:prstGeom>
          <a:solidFill>
            <a:srgbClr val="C00000"/>
          </a:solidFill>
        </p:spPr>
        <p:txBody>
          <a:bodyPr wrap="square" rtlCol="0">
            <a:spAutoFit/>
          </a:bodyPr>
          <a:lstStyle/>
          <a:p>
            <a:pPr marL="231775" indent="-231775"/>
            <a:r>
              <a:rPr lang="en-US" sz="2400" b="1" u="sng" dirty="0"/>
              <a:t>Incident: </a:t>
            </a:r>
            <a:r>
              <a:rPr lang="en-US" sz="2400" b="1" dirty="0"/>
              <a:t>reporting an adverse event or unanticipated problem</a:t>
            </a:r>
          </a:p>
          <a:p>
            <a:pPr marL="231775" indent="-231775"/>
            <a:r>
              <a:rPr lang="en-US" sz="2400" b="1" u="sng" dirty="0"/>
              <a:t>Closure: </a:t>
            </a:r>
            <a:r>
              <a:rPr lang="en-US" sz="2400" b="1" dirty="0"/>
              <a:t>you are finished collecting data for the study</a:t>
            </a:r>
          </a:p>
        </p:txBody>
      </p:sp>
    </p:spTree>
    <p:extLst>
      <p:ext uri="{BB962C8B-B14F-4D97-AF65-F5344CB8AC3E}">
        <p14:creationId xmlns:p14="http://schemas.microsoft.com/office/powerpoint/2010/main" val="4286605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2060"/>
                </a:solidFill>
              </a:rPr>
              <a:t>Before Proceeding</a:t>
            </a:r>
          </a:p>
        </p:txBody>
      </p:sp>
      <p:sp>
        <p:nvSpPr>
          <p:cNvPr id="3" name="Content Placeholder 2"/>
          <p:cNvSpPr>
            <a:spLocks noGrp="1"/>
          </p:cNvSpPr>
          <p:nvPr>
            <p:ph idx="1"/>
          </p:nvPr>
        </p:nvSpPr>
        <p:spPr/>
        <p:txBody>
          <a:bodyPr/>
          <a:lstStyle/>
          <a:p>
            <a:pPr marL="228600" indent="-228600">
              <a:buFont typeface="Arial" panose="020B0604020202020204" pitchFamily="34" charset="0"/>
              <a:buChar char="•"/>
            </a:pPr>
            <a:r>
              <a:rPr lang="en-US" dirty="0"/>
              <a:t>This tutorial is written in the point of view of a Primary Investigator (PI)</a:t>
            </a:r>
          </a:p>
          <a:p>
            <a:pPr marL="484632" lvl="1" indent="-228600">
              <a:buFont typeface="Arial" panose="020B0604020202020204" pitchFamily="34" charset="0"/>
              <a:buChar char="•"/>
            </a:pPr>
            <a:r>
              <a:rPr lang="en-US" dirty="0"/>
              <a:t>If you are not a PI, please note that there may be adjustments needed to what your role may be. If you have any questions, please email </a:t>
            </a:r>
            <a:r>
              <a:rPr lang="en-US" dirty="0">
                <a:hlinkClick r:id="rId3"/>
              </a:rPr>
              <a:t>irb@chapman.edu</a:t>
            </a:r>
            <a:endParaRPr lang="en-US" dirty="0"/>
          </a:p>
          <a:p>
            <a:pPr marL="256032" lvl="1" indent="0">
              <a:buNone/>
            </a:pPr>
            <a:endParaRPr lang="en-US" dirty="0"/>
          </a:p>
          <a:p>
            <a:pPr marL="256032" lvl="1" indent="0">
              <a:buNone/>
            </a:pPr>
            <a:r>
              <a:rPr lang="en-US" dirty="0">
                <a:solidFill>
                  <a:srgbClr val="FF0000"/>
                </a:solidFill>
              </a:rPr>
              <a:t>*</a:t>
            </a:r>
            <a:r>
              <a:rPr lang="en-US" dirty="0"/>
              <a:t>If there are questions that are not answered on this Power Point, please email  </a:t>
            </a:r>
            <a:r>
              <a:rPr lang="en-US" dirty="0">
                <a:hlinkClick r:id="rId3"/>
              </a:rPr>
              <a:t>irb@chapman.edu</a:t>
            </a:r>
            <a:r>
              <a:rPr lang="en-US" dirty="0"/>
              <a:t> or check the website for any missing/confusing information</a:t>
            </a:r>
          </a:p>
          <a:p>
            <a:pPr marL="256032" lvl="1" indent="0">
              <a:buNone/>
            </a:pPr>
            <a:endParaRPr lang="en-US" dirty="0"/>
          </a:p>
        </p:txBody>
      </p:sp>
      <p:sp>
        <p:nvSpPr>
          <p:cNvPr id="6" name="Footer Placeholder 5"/>
          <p:cNvSpPr txBox="1">
            <a:spLocks/>
          </p:cNvSpPr>
          <p:nvPr/>
        </p:nvSpPr>
        <p:spPr>
          <a:xfrm>
            <a:off x="685800" y="6516063"/>
            <a:ext cx="5029200" cy="228600"/>
          </a:xfrm>
          <a:prstGeom prst="rect">
            <a:avLst/>
          </a:prstGeom>
        </p:spPr>
        <p:txBody>
          <a:bodyPr vert="horz" lIns="91440" tIns="45720" rIns="91440" bIns="45720" rtlCol="0" anchor="ctr"/>
          <a:lstStyle>
            <a:defPPr>
              <a:defRPr lang="en-US"/>
            </a:defPPr>
            <a:lvl1pPr marL="0" algn="l" defTabSz="914400" rtl="0" eaLnBrk="1" latinLnBrk="0" hangingPunct="1">
              <a:defRPr sz="950" kern="1200" cap="all" baseline="0">
                <a:solidFill>
                  <a:schemeClr val="tx1">
                    <a:alpha val="8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Office of Research Integrity and Compliance v5-2024</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9486" y="6248831"/>
            <a:ext cx="536314" cy="534465"/>
          </a:xfrm>
          <a:prstGeom prst="rect">
            <a:avLst/>
          </a:prstGeom>
        </p:spPr>
      </p:pic>
    </p:spTree>
    <p:extLst>
      <p:ext uri="{BB962C8B-B14F-4D97-AF65-F5344CB8AC3E}">
        <p14:creationId xmlns:p14="http://schemas.microsoft.com/office/powerpoint/2010/main" val="34593193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9F85555-9812-0D07-0B03-F5A8680258E1}"/>
              </a:ext>
            </a:extLst>
          </p:cNvPr>
          <p:cNvSpPr>
            <a:spLocks noGrp="1"/>
          </p:cNvSpPr>
          <p:nvPr>
            <p:ph type="ftr" sz="quarter" idx="11"/>
          </p:nvPr>
        </p:nvSpPr>
        <p:spPr/>
        <p:txBody>
          <a:bodyPr/>
          <a:lstStyle/>
          <a:p>
            <a:r>
              <a:rPr lang="en-US"/>
              <a:t>Office of Research Compliance v1-2016</a:t>
            </a:r>
            <a:endParaRPr lang="en-US" dirty="0"/>
          </a:p>
        </p:txBody>
      </p:sp>
      <p:pic>
        <p:nvPicPr>
          <p:cNvPr id="4" name="Picture 3" descr="A screenshot of a computer&#10;&#10;Description automatically generated">
            <a:extLst>
              <a:ext uri="{FF2B5EF4-FFF2-40B4-BE49-F238E27FC236}">
                <a16:creationId xmlns:a16="http://schemas.microsoft.com/office/drawing/2014/main" id="{A01F58C0-039D-6BDD-8977-D3B7DC156B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9968"/>
            <a:ext cx="12192000" cy="6638064"/>
          </a:xfrm>
          <a:prstGeom prst="rect">
            <a:avLst/>
          </a:prstGeom>
        </p:spPr>
      </p:pic>
      <p:sp>
        <p:nvSpPr>
          <p:cNvPr id="5" name="TextBox 4">
            <a:extLst>
              <a:ext uri="{FF2B5EF4-FFF2-40B4-BE49-F238E27FC236}">
                <a16:creationId xmlns:a16="http://schemas.microsoft.com/office/drawing/2014/main" id="{9A631974-4D29-0B8E-0A53-A25B074C30A8}"/>
              </a:ext>
            </a:extLst>
          </p:cNvPr>
          <p:cNvSpPr txBox="1"/>
          <p:nvPr/>
        </p:nvSpPr>
        <p:spPr>
          <a:xfrm>
            <a:off x="7187878" y="1643605"/>
            <a:ext cx="3518704" cy="1200329"/>
          </a:xfrm>
          <a:prstGeom prst="rect">
            <a:avLst/>
          </a:prstGeom>
          <a:solidFill>
            <a:srgbClr val="00B0F0"/>
          </a:solidFill>
        </p:spPr>
        <p:txBody>
          <a:bodyPr wrap="square" rtlCol="0">
            <a:spAutoFit/>
          </a:bodyPr>
          <a:lstStyle/>
          <a:p>
            <a:r>
              <a:rPr lang="en-US" sz="3600" b="1" dirty="0"/>
              <a:t>Be sure to answer all questions</a:t>
            </a:r>
          </a:p>
        </p:txBody>
      </p:sp>
      <p:sp>
        <p:nvSpPr>
          <p:cNvPr id="6" name="TextBox 5">
            <a:extLst>
              <a:ext uri="{FF2B5EF4-FFF2-40B4-BE49-F238E27FC236}">
                <a16:creationId xmlns:a16="http://schemas.microsoft.com/office/drawing/2014/main" id="{AAF2B3CA-AF6B-EEF6-E7F4-8C8439B4EA7C}"/>
              </a:ext>
            </a:extLst>
          </p:cNvPr>
          <p:cNvSpPr txBox="1"/>
          <p:nvPr/>
        </p:nvSpPr>
        <p:spPr>
          <a:xfrm>
            <a:off x="7477246" y="5104436"/>
            <a:ext cx="3588152" cy="1200329"/>
          </a:xfrm>
          <a:prstGeom prst="rect">
            <a:avLst/>
          </a:prstGeom>
          <a:solidFill>
            <a:srgbClr val="C00000"/>
          </a:solidFill>
        </p:spPr>
        <p:txBody>
          <a:bodyPr wrap="square" rtlCol="0">
            <a:spAutoFit/>
          </a:bodyPr>
          <a:lstStyle/>
          <a:p>
            <a:r>
              <a:rPr lang="en-US" b="1" dirty="0"/>
              <a:t>Follow the same steps of Certifying the study and Completing the Submission once all required sections have been completed</a:t>
            </a:r>
          </a:p>
        </p:txBody>
      </p:sp>
    </p:spTree>
    <p:extLst>
      <p:ext uri="{BB962C8B-B14F-4D97-AF65-F5344CB8AC3E}">
        <p14:creationId xmlns:p14="http://schemas.microsoft.com/office/powerpoint/2010/main" val="15866543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8CFBB7B-5EFC-2C00-0EE2-3F82CCD39E9E}"/>
              </a:ext>
            </a:extLst>
          </p:cNvPr>
          <p:cNvSpPr>
            <a:spLocks noGrp="1"/>
          </p:cNvSpPr>
          <p:nvPr>
            <p:ph type="ftr" sz="quarter" idx="11"/>
          </p:nvPr>
        </p:nvSpPr>
        <p:spPr/>
        <p:txBody>
          <a:bodyPr/>
          <a:lstStyle/>
          <a:p>
            <a:r>
              <a:rPr lang="en-US" dirty="0"/>
              <a:t>Office of Research Integrity and Compliance v5-2024</a:t>
            </a:r>
          </a:p>
        </p:txBody>
      </p:sp>
      <p:pic>
        <p:nvPicPr>
          <p:cNvPr id="1026" name="Picture 2" descr="Image result for chapman university logo">
            <a:extLst>
              <a:ext uri="{FF2B5EF4-FFF2-40B4-BE49-F238E27FC236}">
                <a16:creationId xmlns:a16="http://schemas.microsoft.com/office/drawing/2014/main" id="{B1BE9F21-3844-DC4D-9D48-80F4D0D5C8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6761" y="1269700"/>
            <a:ext cx="3549239" cy="2730184"/>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95E042AB-C4EA-CB04-E139-F59B5FE68037}"/>
              </a:ext>
            </a:extLst>
          </p:cNvPr>
          <p:cNvCxnSpPr>
            <a:cxnSpLocks/>
          </p:cNvCxnSpPr>
          <p:nvPr/>
        </p:nvCxnSpPr>
        <p:spPr>
          <a:xfrm>
            <a:off x="6443830" y="1850315"/>
            <a:ext cx="0" cy="1578685"/>
          </a:xfrm>
          <a:prstGeom prst="line">
            <a:avLst/>
          </a:prstGeom>
        </p:spPr>
        <p:style>
          <a:lnRef idx="3">
            <a:schemeClr val="dk1"/>
          </a:lnRef>
          <a:fillRef idx="0">
            <a:schemeClr val="dk1"/>
          </a:fillRef>
          <a:effectRef idx="2">
            <a:schemeClr val="dk1"/>
          </a:effectRef>
          <a:fontRef idx="minor">
            <a:schemeClr val="tx1"/>
          </a:fontRef>
        </p:style>
      </p:cxnSp>
      <p:sp>
        <p:nvSpPr>
          <p:cNvPr id="8" name="TextBox 7">
            <a:extLst>
              <a:ext uri="{FF2B5EF4-FFF2-40B4-BE49-F238E27FC236}">
                <a16:creationId xmlns:a16="http://schemas.microsoft.com/office/drawing/2014/main" id="{E9F86AE5-11B3-0CE2-9D10-D5DD22AAB840}"/>
              </a:ext>
            </a:extLst>
          </p:cNvPr>
          <p:cNvSpPr txBox="1"/>
          <p:nvPr/>
        </p:nvSpPr>
        <p:spPr>
          <a:xfrm>
            <a:off x="6895651" y="2130014"/>
            <a:ext cx="2226834" cy="954107"/>
          </a:xfrm>
          <a:prstGeom prst="rect">
            <a:avLst/>
          </a:prstGeom>
          <a:noFill/>
        </p:spPr>
        <p:txBody>
          <a:bodyPr wrap="square" rtlCol="0">
            <a:spAutoFit/>
          </a:bodyPr>
          <a:lstStyle/>
          <a:p>
            <a:r>
              <a:rPr lang="en-US" sz="2800" dirty="0"/>
              <a:t>Institutional Review Board</a:t>
            </a:r>
          </a:p>
        </p:txBody>
      </p:sp>
      <p:sp>
        <p:nvSpPr>
          <p:cNvPr id="11" name="TextBox 10">
            <a:extLst>
              <a:ext uri="{FF2B5EF4-FFF2-40B4-BE49-F238E27FC236}">
                <a16:creationId xmlns:a16="http://schemas.microsoft.com/office/drawing/2014/main" id="{DC279711-B4E5-491C-4ECA-C5F7379D4284}"/>
              </a:ext>
            </a:extLst>
          </p:cNvPr>
          <p:cNvSpPr txBox="1"/>
          <p:nvPr/>
        </p:nvSpPr>
        <p:spPr>
          <a:xfrm>
            <a:off x="2554044" y="4892570"/>
            <a:ext cx="7083911" cy="769441"/>
          </a:xfrm>
          <a:prstGeom prst="rect">
            <a:avLst/>
          </a:prstGeom>
          <a:noFill/>
        </p:spPr>
        <p:txBody>
          <a:bodyPr wrap="square" rtlCol="0">
            <a:spAutoFit/>
          </a:bodyPr>
          <a:lstStyle/>
          <a:p>
            <a:pPr algn="ctr"/>
            <a:r>
              <a:rPr lang="en-US" sz="4400" b="1" dirty="0"/>
              <a:t>Withdrawing a Study</a:t>
            </a:r>
          </a:p>
        </p:txBody>
      </p:sp>
      <p:pic>
        <p:nvPicPr>
          <p:cNvPr id="3" name="Picture 2">
            <a:extLst>
              <a:ext uri="{FF2B5EF4-FFF2-40B4-BE49-F238E27FC236}">
                <a16:creationId xmlns:a16="http://schemas.microsoft.com/office/drawing/2014/main" id="{DE09D01F-67E4-5613-E1AD-0DCCC79843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486" y="6248831"/>
            <a:ext cx="536314" cy="534465"/>
          </a:xfrm>
          <a:prstGeom prst="rect">
            <a:avLst/>
          </a:prstGeom>
        </p:spPr>
      </p:pic>
    </p:spTree>
    <p:extLst>
      <p:ext uri="{BB962C8B-B14F-4D97-AF65-F5344CB8AC3E}">
        <p14:creationId xmlns:p14="http://schemas.microsoft.com/office/powerpoint/2010/main" val="4743647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622474B-6DB7-FFD2-920F-8663DCC17C79}"/>
              </a:ext>
            </a:extLst>
          </p:cNvPr>
          <p:cNvSpPr>
            <a:spLocks noGrp="1"/>
          </p:cNvSpPr>
          <p:nvPr>
            <p:ph type="ftr" sz="quarter" idx="11"/>
          </p:nvPr>
        </p:nvSpPr>
        <p:spPr/>
        <p:txBody>
          <a:bodyPr/>
          <a:lstStyle/>
          <a:p>
            <a:r>
              <a:rPr lang="en-US"/>
              <a:t>Office of Research Compliance v1-2016</a:t>
            </a:r>
            <a:endParaRPr lang="en-US" dirty="0"/>
          </a:p>
        </p:txBody>
      </p:sp>
      <p:pic>
        <p:nvPicPr>
          <p:cNvPr id="4" name="Picture 3" descr="A screenshot of a computer&#10;&#10;Description automatically generated">
            <a:extLst>
              <a:ext uri="{FF2B5EF4-FFF2-40B4-BE49-F238E27FC236}">
                <a16:creationId xmlns:a16="http://schemas.microsoft.com/office/drawing/2014/main" id="{B61504CC-5022-4045-8162-08B04E885F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24" y="8584"/>
            <a:ext cx="12086032" cy="6858000"/>
          </a:xfrm>
          <a:prstGeom prst="rect">
            <a:avLst/>
          </a:prstGeom>
        </p:spPr>
      </p:pic>
      <p:sp>
        <p:nvSpPr>
          <p:cNvPr id="3" name="TextBox 2">
            <a:extLst>
              <a:ext uri="{FF2B5EF4-FFF2-40B4-BE49-F238E27FC236}">
                <a16:creationId xmlns:a16="http://schemas.microsoft.com/office/drawing/2014/main" id="{A0158668-7A1B-D212-D0DC-E9127932B66C}"/>
              </a:ext>
            </a:extLst>
          </p:cNvPr>
          <p:cNvSpPr txBox="1"/>
          <p:nvPr/>
        </p:nvSpPr>
        <p:spPr>
          <a:xfrm>
            <a:off x="806055" y="4193452"/>
            <a:ext cx="3904168" cy="1754326"/>
          </a:xfrm>
          <a:prstGeom prst="rect">
            <a:avLst/>
          </a:prstGeom>
          <a:solidFill>
            <a:srgbClr val="C00000"/>
          </a:solidFill>
        </p:spPr>
        <p:txBody>
          <a:bodyPr wrap="square" rtlCol="0">
            <a:spAutoFit/>
          </a:bodyPr>
          <a:lstStyle/>
          <a:p>
            <a:r>
              <a:rPr lang="en-US" b="1" dirty="0"/>
              <a:t>Withdrawals can be made if you no longer wish to submit your initial submission and want to withdraw the study. You may withdraw your study at any point once an initial submission has been created, until it has been approved</a:t>
            </a:r>
          </a:p>
        </p:txBody>
      </p:sp>
      <p:sp>
        <p:nvSpPr>
          <p:cNvPr id="5" name="Rectangle 4">
            <a:extLst>
              <a:ext uri="{FF2B5EF4-FFF2-40B4-BE49-F238E27FC236}">
                <a16:creationId xmlns:a16="http://schemas.microsoft.com/office/drawing/2014/main" id="{C3394F7F-9830-3928-6A6E-DBEDB9EFAB2F}"/>
              </a:ext>
            </a:extLst>
          </p:cNvPr>
          <p:cNvSpPr/>
          <p:nvPr/>
        </p:nvSpPr>
        <p:spPr>
          <a:xfrm>
            <a:off x="3179135" y="1180214"/>
            <a:ext cx="3604437" cy="149919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Arrow Right with solid fill">
            <a:extLst>
              <a:ext uri="{FF2B5EF4-FFF2-40B4-BE49-F238E27FC236}">
                <a16:creationId xmlns:a16="http://schemas.microsoft.com/office/drawing/2014/main" id="{B252B49B-8CB8-FA6C-5F91-327137BC595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0700072">
            <a:off x="8054354" y="1626292"/>
            <a:ext cx="2531253" cy="1346205"/>
          </a:xfrm>
          <a:prstGeom prst="rect">
            <a:avLst/>
          </a:prstGeom>
        </p:spPr>
      </p:pic>
      <p:sp>
        <p:nvSpPr>
          <p:cNvPr id="7" name="TextBox 6">
            <a:extLst>
              <a:ext uri="{FF2B5EF4-FFF2-40B4-BE49-F238E27FC236}">
                <a16:creationId xmlns:a16="http://schemas.microsoft.com/office/drawing/2014/main" id="{2A3E271A-7C9B-A2BE-0278-DC0318B86E6A}"/>
              </a:ext>
            </a:extLst>
          </p:cNvPr>
          <p:cNvSpPr txBox="1"/>
          <p:nvPr/>
        </p:nvSpPr>
        <p:spPr>
          <a:xfrm>
            <a:off x="6051271" y="2356239"/>
            <a:ext cx="2604304" cy="646331"/>
          </a:xfrm>
          <a:prstGeom prst="rect">
            <a:avLst/>
          </a:prstGeom>
          <a:solidFill>
            <a:srgbClr val="00B0F0"/>
          </a:solidFill>
        </p:spPr>
        <p:txBody>
          <a:bodyPr wrap="square" rtlCol="0">
            <a:spAutoFit/>
          </a:bodyPr>
          <a:lstStyle/>
          <a:p>
            <a:r>
              <a:rPr lang="en-US" b="1" dirty="0"/>
              <a:t>Select Withdrawal to proceed</a:t>
            </a:r>
          </a:p>
        </p:txBody>
      </p:sp>
    </p:spTree>
    <p:extLst>
      <p:ext uri="{BB962C8B-B14F-4D97-AF65-F5344CB8AC3E}">
        <p14:creationId xmlns:p14="http://schemas.microsoft.com/office/powerpoint/2010/main" val="36481163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011D048E-BD32-4345-80D1-E9B7915FFE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301"/>
            <a:ext cx="12192000" cy="6731622"/>
          </a:xfrm>
          <a:prstGeom prst="rect">
            <a:avLst/>
          </a:prstGeom>
        </p:spPr>
      </p:pic>
      <p:pic>
        <p:nvPicPr>
          <p:cNvPr id="7" name="Graphic 6" descr="Arrow Right with solid fill">
            <a:extLst>
              <a:ext uri="{FF2B5EF4-FFF2-40B4-BE49-F238E27FC236}">
                <a16:creationId xmlns:a16="http://schemas.microsoft.com/office/drawing/2014/main" id="{A23DC98C-FA32-1D92-A123-5CEEB0D2882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9863165">
            <a:off x="1249517" y="2338673"/>
            <a:ext cx="2531253" cy="1346205"/>
          </a:xfrm>
          <a:prstGeom prst="rect">
            <a:avLst/>
          </a:prstGeom>
        </p:spPr>
      </p:pic>
      <p:pic>
        <p:nvPicPr>
          <p:cNvPr id="6" name="Graphic 5" descr="Arrow Right with solid fill">
            <a:extLst>
              <a:ext uri="{FF2B5EF4-FFF2-40B4-BE49-F238E27FC236}">
                <a16:creationId xmlns:a16="http://schemas.microsoft.com/office/drawing/2014/main" id="{05743C4D-61C0-65A6-8897-FB2FA909FF8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830631">
            <a:off x="5803355" y="2838403"/>
            <a:ext cx="2531253" cy="1346205"/>
          </a:xfrm>
          <a:prstGeom prst="rect">
            <a:avLst/>
          </a:prstGeom>
        </p:spPr>
      </p:pic>
      <p:sp>
        <p:nvSpPr>
          <p:cNvPr id="2" name="Footer Placeholder 1">
            <a:extLst>
              <a:ext uri="{FF2B5EF4-FFF2-40B4-BE49-F238E27FC236}">
                <a16:creationId xmlns:a16="http://schemas.microsoft.com/office/drawing/2014/main" id="{674018C3-35B8-8ACE-9C2E-70EA3464A901}"/>
              </a:ext>
            </a:extLst>
          </p:cNvPr>
          <p:cNvSpPr>
            <a:spLocks noGrp="1"/>
          </p:cNvSpPr>
          <p:nvPr>
            <p:ph type="ftr" sz="quarter" idx="11"/>
          </p:nvPr>
        </p:nvSpPr>
        <p:spPr>
          <a:xfrm>
            <a:off x="452673" y="6554697"/>
            <a:ext cx="3313569" cy="228600"/>
          </a:xfrm>
        </p:spPr>
        <p:txBody>
          <a:bodyPr/>
          <a:lstStyle/>
          <a:p>
            <a:r>
              <a:rPr lang="en-US" dirty="0"/>
              <a:t>Office of Research Integrity and Compliance v5-2024</a:t>
            </a:r>
          </a:p>
        </p:txBody>
      </p:sp>
      <p:sp>
        <p:nvSpPr>
          <p:cNvPr id="5" name="TextBox 4">
            <a:extLst>
              <a:ext uri="{FF2B5EF4-FFF2-40B4-BE49-F238E27FC236}">
                <a16:creationId xmlns:a16="http://schemas.microsoft.com/office/drawing/2014/main" id="{97A60512-A394-55E9-C8E1-0438AA6ED500}"/>
              </a:ext>
            </a:extLst>
          </p:cNvPr>
          <p:cNvSpPr txBox="1"/>
          <p:nvPr/>
        </p:nvSpPr>
        <p:spPr>
          <a:xfrm>
            <a:off x="3200400" y="2217134"/>
            <a:ext cx="4678325" cy="646331"/>
          </a:xfrm>
          <a:prstGeom prst="rect">
            <a:avLst/>
          </a:prstGeom>
          <a:solidFill>
            <a:srgbClr val="00B0F0"/>
          </a:solidFill>
        </p:spPr>
        <p:txBody>
          <a:bodyPr wrap="square" rtlCol="0">
            <a:spAutoFit/>
          </a:bodyPr>
          <a:lstStyle/>
          <a:p>
            <a:r>
              <a:rPr lang="en-US" b="1" dirty="0"/>
              <a:t>Click “Edit” or “Complete Submission to begin continue withdrawing your study</a:t>
            </a:r>
          </a:p>
        </p:txBody>
      </p:sp>
    </p:spTree>
    <p:extLst>
      <p:ext uri="{BB962C8B-B14F-4D97-AF65-F5344CB8AC3E}">
        <p14:creationId xmlns:p14="http://schemas.microsoft.com/office/powerpoint/2010/main" val="33758558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DC60CB3-AAF6-491D-E6B2-6920C912AA7F}"/>
              </a:ext>
            </a:extLst>
          </p:cNvPr>
          <p:cNvSpPr>
            <a:spLocks noGrp="1"/>
          </p:cNvSpPr>
          <p:nvPr>
            <p:ph type="ftr" sz="quarter" idx="11"/>
          </p:nvPr>
        </p:nvSpPr>
        <p:spPr/>
        <p:txBody>
          <a:bodyPr/>
          <a:lstStyle/>
          <a:p>
            <a:r>
              <a:rPr lang="en-US"/>
              <a:t>Office of Research Compliance v1-2016</a:t>
            </a:r>
            <a:endParaRPr lang="en-US" dirty="0"/>
          </a:p>
        </p:txBody>
      </p:sp>
      <p:pic>
        <p:nvPicPr>
          <p:cNvPr id="4" name="Picture 3" descr="A screenshot of a computer&#10;&#10;Description automatically generated">
            <a:extLst>
              <a:ext uri="{FF2B5EF4-FFF2-40B4-BE49-F238E27FC236}">
                <a16:creationId xmlns:a16="http://schemas.microsoft.com/office/drawing/2014/main" id="{2171D2CD-B094-A788-11B6-911AA723A5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390"/>
            <a:ext cx="12192000" cy="6775220"/>
          </a:xfrm>
          <a:prstGeom prst="rect">
            <a:avLst/>
          </a:prstGeom>
        </p:spPr>
      </p:pic>
      <p:sp>
        <p:nvSpPr>
          <p:cNvPr id="3" name="TextBox 2">
            <a:extLst>
              <a:ext uri="{FF2B5EF4-FFF2-40B4-BE49-F238E27FC236}">
                <a16:creationId xmlns:a16="http://schemas.microsoft.com/office/drawing/2014/main" id="{C21E2631-B275-2789-73EA-A028B0660E12}"/>
              </a:ext>
            </a:extLst>
          </p:cNvPr>
          <p:cNvSpPr txBox="1"/>
          <p:nvPr/>
        </p:nvSpPr>
        <p:spPr>
          <a:xfrm>
            <a:off x="5715000" y="1212111"/>
            <a:ext cx="3774558" cy="1754326"/>
          </a:xfrm>
          <a:prstGeom prst="rect">
            <a:avLst/>
          </a:prstGeom>
          <a:solidFill>
            <a:srgbClr val="00B0F0"/>
          </a:solidFill>
        </p:spPr>
        <p:txBody>
          <a:bodyPr wrap="square" rtlCol="0">
            <a:spAutoFit/>
          </a:bodyPr>
          <a:lstStyle/>
          <a:p>
            <a:r>
              <a:rPr lang="en-US" b="1" dirty="0"/>
              <a:t>State your reasons for withdrawing and attached any needed documents. When finished, “Complete Submission” will appear on the bottom and follow the same steps to complete the submission to proceed. </a:t>
            </a:r>
          </a:p>
        </p:txBody>
      </p:sp>
    </p:spTree>
    <p:extLst>
      <p:ext uri="{BB962C8B-B14F-4D97-AF65-F5344CB8AC3E}">
        <p14:creationId xmlns:p14="http://schemas.microsoft.com/office/powerpoint/2010/main" val="38263156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8F86A79C-E40B-B4F2-7680-116D9232F9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654800"/>
          </a:xfrm>
          <a:prstGeom prst="rect">
            <a:avLst/>
          </a:prstGeom>
        </p:spPr>
      </p:pic>
      <p:pic>
        <p:nvPicPr>
          <p:cNvPr id="5" name="Graphic 4" descr="Arrow Right with solid fill">
            <a:extLst>
              <a:ext uri="{FF2B5EF4-FFF2-40B4-BE49-F238E27FC236}">
                <a16:creationId xmlns:a16="http://schemas.microsoft.com/office/drawing/2014/main" id="{C21C5716-F629-1C8F-8869-7EA3C14BC70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4626897">
            <a:off x="5000494" y="3678089"/>
            <a:ext cx="2531253" cy="1346205"/>
          </a:xfrm>
          <a:prstGeom prst="rect">
            <a:avLst/>
          </a:prstGeom>
        </p:spPr>
      </p:pic>
      <p:pic>
        <p:nvPicPr>
          <p:cNvPr id="6" name="Graphic 5" descr="Arrow Right with solid fill">
            <a:extLst>
              <a:ext uri="{FF2B5EF4-FFF2-40B4-BE49-F238E27FC236}">
                <a16:creationId xmlns:a16="http://schemas.microsoft.com/office/drawing/2014/main" id="{5E9DD4DD-AD6F-C9A7-AAD8-2B589956C42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2132975">
            <a:off x="1621657" y="1987799"/>
            <a:ext cx="2531253" cy="1346205"/>
          </a:xfrm>
          <a:prstGeom prst="rect">
            <a:avLst/>
          </a:prstGeom>
        </p:spPr>
      </p:pic>
      <p:sp>
        <p:nvSpPr>
          <p:cNvPr id="2" name="Footer Placeholder 1">
            <a:extLst>
              <a:ext uri="{FF2B5EF4-FFF2-40B4-BE49-F238E27FC236}">
                <a16:creationId xmlns:a16="http://schemas.microsoft.com/office/drawing/2014/main" id="{2850C072-A459-B248-9250-08EBA1651AF8}"/>
              </a:ext>
            </a:extLst>
          </p:cNvPr>
          <p:cNvSpPr>
            <a:spLocks noGrp="1"/>
          </p:cNvSpPr>
          <p:nvPr>
            <p:ph type="ftr" sz="quarter" idx="11"/>
          </p:nvPr>
        </p:nvSpPr>
        <p:spPr/>
        <p:txBody>
          <a:bodyPr/>
          <a:lstStyle/>
          <a:p>
            <a:r>
              <a:rPr lang="en-US" dirty="0"/>
              <a:t>Office of Research Integrity and Compliance v5-2024</a:t>
            </a:r>
          </a:p>
        </p:txBody>
      </p:sp>
      <p:sp>
        <p:nvSpPr>
          <p:cNvPr id="3" name="TextBox 2">
            <a:extLst>
              <a:ext uri="{FF2B5EF4-FFF2-40B4-BE49-F238E27FC236}">
                <a16:creationId xmlns:a16="http://schemas.microsoft.com/office/drawing/2014/main" id="{A713B9A4-07B6-5B52-2433-C4972635827C}"/>
              </a:ext>
            </a:extLst>
          </p:cNvPr>
          <p:cNvSpPr txBox="1"/>
          <p:nvPr/>
        </p:nvSpPr>
        <p:spPr>
          <a:xfrm>
            <a:off x="3545958" y="2505670"/>
            <a:ext cx="4338083" cy="923330"/>
          </a:xfrm>
          <a:prstGeom prst="rect">
            <a:avLst/>
          </a:prstGeom>
          <a:solidFill>
            <a:srgbClr val="00B0F0"/>
          </a:solidFill>
        </p:spPr>
        <p:txBody>
          <a:bodyPr wrap="square" rtlCol="0">
            <a:spAutoFit/>
          </a:bodyPr>
          <a:lstStyle/>
          <a:p>
            <a:r>
              <a:rPr lang="en-US" b="1" dirty="0"/>
              <a:t>The PI and any other Org. Approvers/Co-PI’s will need to certify the withdrawal before the withdrawal will be complete</a:t>
            </a:r>
          </a:p>
        </p:txBody>
      </p:sp>
    </p:spTree>
    <p:extLst>
      <p:ext uri="{BB962C8B-B14F-4D97-AF65-F5344CB8AC3E}">
        <p14:creationId xmlns:p14="http://schemas.microsoft.com/office/powerpoint/2010/main" val="4451708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6656" y="613318"/>
            <a:ext cx="10753725" cy="5164548"/>
          </a:xfrm>
        </p:spPr>
        <p:txBody>
          <a:bodyPr anchor="ctr"/>
          <a:lstStyle/>
          <a:p>
            <a:pPr algn="ctr"/>
            <a:r>
              <a:rPr lang="en-US" sz="3200" dirty="0"/>
              <a:t>If you have any issues or questions, please contact the IRB Office: </a:t>
            </a:r>
            <a:r>
              <a:rPr lang="en-US" sz="3200" dirty="0">
                <a:hlinkClick r:id="rId3"/>
              </a:rPr>
              <a:t>irb@chapman.edu</a:t>
            </a:r>
            <a:r>
              <a:rPr lang="en-US" sz="3200" dirty="0"/>
              <a:t> or (714) 628-2833 and for IRB Consent Templates and links, visit our website at </a:t>
            </a:r>
            <a:r>
              <a:rPr lang="en-US" sz="3200" dirty="0">
                <a:hlinkClick r:id="rId4"/>
              </a:rPr>
              <a:t>https://www.chapman.edu/research/integrity/irb/forms-and-instructions.aspx</a:t>
            </a:r>
            <a:r>
              <a:rPr lang="en-US" sz="3200" dirty="0"/>
              <a:t> </a:t>
            </a:r>
          </a:p>
          <a:p>
            <a:pPr algn="ctr"/>
            <a:endParaRPr lang="en-US" sz="3200" dirty="0"/>
          </a:p>
          <a:p>
            <a:pPr algn="ctr"/>
            <a:r>
              <a:rPr lang="en-US" sz="3200" dirty="0"/>
              <a:t>As this is a new IRB system, if you find any issues (typos, unclear questions, etc.) please let us know!</a:t>
            </a:r>
          </a:p>
          <a:p>
            <a:endParaRPr lang="en-US" dirty="0"/>
          </a:p>
        </p:txBody>
      </p:sp>
      <p:sp>
        <p:nvSpPr>
          <p:cNvPr id="5" name="Footer Placeholder 5"/>
          <p:cNvSpPr>
            <a:spLocks noGrp="1"/>
          </p:cNvSpPr>
          <p:nvPr>
            <p:ph type="ftr" sz="quarter" idx="11"/>
          </p:nvPr>
        </p:nvSpPr>
        <p:spPr>
          <a:xfrm>
            <a:off x="685800" y="6554697"/>
            <a:ext cx="5029200" cy="228600"/>
          </a:xfrm>
        </p:spPr>
        <p:txBody>
          <a:bodyPr/>
          <a:lstStyle/>
          <a:p>
            <a:r>
              <a:rPr lang="en-US" dirty="0"/>
              <a:t>Office of Research Integrity and Compliance v5-2024</a:t>
            </a: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9486" y="6248831"/>
            <a:ext cx="536314" cy="534465"/>
          </a:xfrm>
          <a:prstGeom prst="rect">
            <a:avLst/>
          </a:prstGeom>
        </p:spPr>
      </p:pic>
    </p:spTree>
    <p:extLst>
      <p:ext uri="{BB962C8B-B14F-4D97-AF65-F5344CB8AC3E}">
        <p14:creationId xmlns:p14="http://schemas.microsoft.com/office/powerpoint/2010/main" val="2412609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b="1" dirty="0">
                <a:solidFill>
                  <a:schemeClr val="tx1"/>
                </a:solidFill>
              </a:rPr>
              <a:t>Before Beginning an IRB Submission…</a:t>
            </a:r>
          </a:p>
        </p:txBody>
      </p:sp>
      <p:sp>
        <p:nvSpPr>
          <p:cNvPr id="5" name="Content Placeholder 4"/>
          <p:cNvSpPr>
            <a:spLocks noGrp="1"/>
          </p:cNvSpPr>
          <p:nvPr>
            <p:ph idx="1"/>
          </p:nvPr>
        </p:nvSpPr>
        <p:spPr/>
        <p:txBody>
          <a:bodyPr>
            <a:normAutofit/>
          </a:bodyPr>
          <a:lstStyle/>
          <a:p>
            <a:r>
              <a:rPr lang="en-US" dirty="0"/>
              <a:t>Make sure you have the following items ready</a:t>
            </a:r>
            <a:r>
              <a:rPr lang="en-US" dirty="0">
                <a:solidFill>
                  <a:srgbClr val="FF0000"/>
                </a:solidFill>
              </a:rPr>
              <a:t>*</a:t>
            </a:r>
            <a:r>
              <a:rPr lang="en-US" dirty="0"/>
              <a:t>:</a:t>
            </a:r>
          </a:p>
          <a:p>
            <a:pPr marL="228600" indent="-228600">
              <a:buFont typeface="Arial" panose="020B0604020202020204" pitchFamily="34" charset="0"/>
              <a:buChar char="•"/>
            </a:pPr>
            <a:r>
              <a:rPr lang="en-US" dirty="0"/>
              <a:t>Supplemental documents in individual document files (i.e. informed consent form(s), authorization(s), recruitment documents, questionnaires, etc.)  </a:t>
            </a:r>
          </a:p>
          <a:p>
            <a:pPr marL="228600" indent="-228600">
              <a:buFont typeface="Arial" panose="020B0604020202020204" pitchFamily="34" charset="0"/>
              <a:buChar char="•"/>
            </a:pPr>
            <a:r>
              <a:rPr lang="en-US" dirty="0"/>
              <a:t>Faculty advisor and co-PI(s) CITI training copy of certificate</a:t>
            </a:r>
          </a:p>
          <a:p>
            <a:pPr marL="484632" lvl="1" indent="-228600">
              <a:buFont typeface="Arial" panose="020B0604020202020204" pitchFamily="34" charset="0"/>
              <a:buChar char="•"/>
            </a:pPr>
            <a:r>
              <a:rPr lang="en-US" dirty="0"/>
              <a:t>Follow the steps here: </a:t>
            </a:r>
            <a:r>
              <a:rPr lang="en-US" dirty="0">
                <a:hlinkClick r:id="rId3"/>
              </a:rPr>
              <a:t>IRB Training and Continuing Education | </a:t>
            </a:r>
            <a:r>
              <a:rPr lang="en-US" dirty="0"/>
              <a:t> </a:t>
            </a:r>
          </a:p>
          <a:p>
            <a:pPr marL="228600" indent="-228600">
              <a:buFont typeface="Arial" panose="020B0604020202020204" pitchFamily="34" charset="0"/>
              <a:buChar char="•"/>
            </a:pPr>
            <a:r>
              <a:rPr lang="en-US" b="1" dirty="0"/>
              <a:t>Ensure that you and your co-PI(s) have been “authenticated” with the IRB office. If you are unsure, contact the IRB office at </a:t>
            </a:r>
            <a:r>
              <a:rPr lang="en-US" b="1" dirty="0">
                <a:hlinkClick r:id="rId4"/>
              </a:rPr>
              <a:t>irb@chapman.edu</a:t>
            </a:r>
            <a:r>
              <a:rPr lang="en-US" b="1" dirty="0"/>
              <a:t> </a:t>
            </a:r>
          </a:p>
          <a:p>
            <a:pPr marL="0" indent="0">
              <a:buNone/>
            </a:pPr>
            <a:r>
              <a:rPr lang="en-US" dirty="0">
                <a:solidFill>
                  <a:srgbClr val="FF0000"/>
                </a:solidFill>
              </a:rPr>
              <a:t>*</a:t>
            </a:r>
            <a:r>
              <a:rPr lang="en-US" dirty="0"/>
              <a:t>You do not have to finish the IRB protocol in one sitting. All information can be saved. </a:t>
            </a:r>
          </a:p>
          <a:p>
            <a:pPr marL="0" indent="0">
              <a:buNone/>
            </a:pPr>
            <a:endParaRPr lang="en-US" dirty="0"/>
          </a:p>
          <a:p>
            <a:pPr>
              <a:buFont typeface="Arial" panose="020B0604020202020204" pitchFamily="34" charset="0"/>
              <a:buChar char="•"/>
            </a:pPr>
            <a:endParaRPr lang="en-US" dirty="0"/>
          </a:p>
        </p:txBody>
      </p:sp>
      <p:sp>
        <p:nvSpPr>
          <p:cNvPr id="7" name="Footer Placeholder 5"/>
          <p:cNvSpPr>
            <a:spLocks noGrp="1"/>
          </p:cNvSpPr>
          <p:nvPr>
            <p:ph type="ftr" sz="quarter" idx="11"/>
          </p:nvPr>
        </p:nvSpPr>
        <p:spPr>
          <a:xfrm>
            <a:off x="685800" y="6554697"/>
            <a:ext cx="5029200" cy="228600"/>
          </a:xfrm>
        </p:spPr>
        <p:txBody>
          <a:bodyPr/>
          <a:lstStyle/>
          <a:p>
            <a:r>
              <a:rPr lang="en-US" dirty="0"/>
              <a:t>Office of Research Integrity and Compliance v5-2024</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9486" y="6248831"/>
            <a:ext cx="536314" cy="534465"/>
          </a:xfrm>
          <a:prstGeom prst="rect">
            <a:avLst/>
          </a:prstGeom>
        </p:spPr>
      </p:pic>
    </p:spTree>
    <p:extLst>
      <p:ext uri="{BB962C8B-B14F-4D97-AF65-F5344CB8AC3E}">
        <p14:creationId xmlns:p14="http://schemas.microsoft.com/office/powerpoint/2010/main" val="537637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9A912-4066-7394-A845-DD8D6645C69D}"/>
              </a:ext>
            </a:extLst>
          </p:cNvPr>
          <p:cNvSpPr>
            <a:spLocks noGrp="1"/>
          </p:cNvSpPr>
          <p:nvPr>
            <p:ph type="title"/>
          </p:nvPr>
        </p:nvSpPr>
        <p:spPr/>
        <p:txBody>
          <a:bodyPr/>
          <a:lstStyle/>
          <a:p>
            <a:pPr algn="ctr"/>
            <a:r>
              <a:rPr lang="en-US" b="1" dirty="0">
                <a:solidFill>
                  <a:schemeClr val="tx1"/>
                </a:solidFill>
              </a:rPr>
              <a:t>Logging In</a:t>
            </a:r>
          </a:p>
        </p:txBody>
      </p:sp>
      <p:sp>
        <p:nvSpPr>
          <p:cNvPr id="3" name="Content Placeholder 2">
            <a:extLst>
              <a:ext uri="{FF2B5EF4-FFF2-40B4-BE49-F238E27FC236}">
                <a16:creationId xmlns:a16="http://schemas.microsoft.com/office/drawing/2014/main" id="{1D5CE327-3D8E-AA4F-8BA2-44F68B97022B}"/>
              </a:ext>
            </a:extLst>
          </p:cNvPr>
          <p:cNvSpPr>
            <a:spLocks noGrp="1"/>
          </p:cNvSpPr>
          <p:nvPr>
            <p:ph idx="1"/>
          </p:nvPr>
        </p:nvSpPr>
        <p:spPr/>
        <p:txBody>
          <a:bodyPr/>
          <a:lstStyle/>
          <a:p>
            <a:endParaRPr lang="en-US" dirty="0"/>
          </a:p>
          <a:p>
            <a:r>
              <a:rPr lang="en-US" dirty="0"/>
              <a:t>Login to Chapman’s Cayuse: </a:t>
            </a:r>
          </a:p>
          <a:p>
            <a:pPr>
              <a:buFont typeface="Arial" panose="020B0604020202020204" pitchFamily="34" charset="0"/>
              <a:buChar char="•"/>
            </a:pPr>
            <a:r>
              <a:rPr lang="en-US" dirty="0"/>
              <a:t> Navigate to </a:t>
            </a:r>
            <a:r>
              <a:rPr lang="en-US" dirty="0">
                <a:hlinkClick r:id="rId2"/>
              </a:rPr>
              <a:t>http://chapman.cayuse424.com/</a:t>
            </a:r>
            <a:r>
              <a:rPr lang="en-US" dirty="0"/>
              <a:t> and sign in with the email that has been authenticated by the IRB. Use your Chapman email and password for easiest pathway</a:t>
            </a:r>
          </a:p>
        </p:txBody>
      </p:sp>
      <p:sp>
        <p:nvSpPr>
          <p:cNvPr id="4" name="Footer Placeholder 3">
            <a:extLst>
              <a:ext uri="{FF2B5EF4-FFF2-40B4-BE49-F238E27FC236}">
                <a16:creationId xmlns:a16="http://schemas.microsoft.com/office/drawing/2014/main" id="{5E7920F0-5F17-90B1-2DB9-9B57C486BED5}"/>
              </a:ext>
            </a:extLst>
          </p:cNvPr>
          <p:cNvSpPr>
            <a:spLocks noGrp="1"/>
          </p:cNvSpPr>
          <p:nvPr>
            <p:ph type="ftr" sz="quarter" idx="11"/>
          </p:nvPr>
        </p:nvSpPr>
        <p:spPr/>
        <p:txBody>
          <a:bodyPr/>
          <a:lstStyle/>
          <a:p>
            <a:r>
              <a:rPr lang="en-US" dirty="0"/>
              <a:t>Office of Research Integrity and Compliance v5-2024</a:t>
            </a:r>
          </a:p>
        </p:txBody>
      </p:sp>
      <p:pic>
        <p:nvPicPr>
          <p:cNvPr id="5" name="Picture 4">
            <a:extLst>
              <a:ext uri="{FF2B5EF4-FFF2-40B4-BE49-F238E27FC236}">
                <a16:creationId xmlns:a16="http://schemas.microsoft.com/office/drawing/2014/main" id="{EBE4D57E-64A2-8A77-6C5B-B502FABBE2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486" y="6248831"/>
            <a:ext cx="536314" cy="534465"/>
          </a:xfrm>
          <a:prstGeom prst="rect">
            <a:avLst/>
          </a:prstGeom>
        </p:spPr>
      </p:pic>
    </p:spTree>
    <p:extLst>
      <p:ext uri="{BB962C8B-B14F-4D97-AF65-F5344CB8AC3E}">
        <p14:creationId xmlns:p14="http://schemas.microsoft.com/office/powerpoint/2010/main" val="2923507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845216" y="1342663"/>
            <a:ext cx="775504" cy="1736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5"/>
          <p:cNvSpPr txBox="1">
            <a:spLocks/>
          </p:cNvSpPr>
          <p:nvPr/>
        </p:nvSpPr>
        <p:spPr>
          <a:xfrm>
            <a:off x="685800" y="6554697"/>
            <a:ext cx="5029200" cy="228600"/>
          </a:xfrm>
          <a:prstGeom prst="rect">
            <a:avLst/>
          </a:prstGeom>
        </p:spPr>
        <p:txBody>
          <a:bodyPr vert="horz" lIns="91440" tIns="45720" rIns="91440" bIns="45720" rtlCol="0" anchor="ctr"/>
          <a:lstStyle>
            <a:defPPr>
              <a:defRPr lang="en-US"/>
            </a:defPPr>
            <a:lvl1pPr marL="0" algn="l" defTabSz="914400" rtl="0" eaLnBrk="1" latinLnBrk="0" hangingPunct="1">
              <a:defRPr sz="950" kern="1200" cap="all" baseline="0">
                <a:solidFill>
                  <a:schemeClr val="tx1">
                    <a:alpha val="8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Office of Research INTEGRITY</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9486" y="6248831"/>
            <a:ext cx="536314" cy="534465"/>
          </a:xfrm>
          <a:prstGeom prst="rect">
            <a:avLst/>
          </a:prstGeom>
        </p:spPr>
      </p:pic>
      <p:pic>
        <p:nvPicPr>
          <p:cNvPr id="3" name="Picture 2" descr="A white and blue background with text&#10;&#10;Description automatically generated">
            <a:extLst>
              <a:ext uri="{FF2B5EF4-FFF2-40B4-BE49-F238E27FC236}">
                <a16:creationId xmlns:a16="http://schemas.microsoft.com/office/drawing/2014/main" id="{AE8381BC-10CA-3397-3026-C7B907D649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944"/>
            <a:ext cx="12192000" cy="6815240"/>
          </a:xfrm>
          <a:prstGeom prst="rect">
            <a:avLst/>
          </a:prstGeom>
        </p:spPr>
      </p:pic>
      <p:pic>
        <p:nvPicPr>
          <p:cNvPr id="11" name="Graphic 10" descr="Arrow: Counter-clockwise curve with solid fill">
            <a:extLst>
              <a:ext uri="{FF2B5EF4-FFF2-40B4-BE49-F238E27FC236}">
                <a16:creationId xmlns:a16="http://schemas.microsoft.com/office/drawing/2014/main" id="{7A74D609-F35C-E5F4-4150-46EA75E2A84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0466209">
            <a:off x="2743200" y="2373639"/>
            <a:ext cx="914400" cy="914400"/>
          </a:xfrm>
          <a:prstGeom prst="rect">
            <a:avLst/>
          </a:prstGeom>
        </p:spPr>
      </p:pic>
      <p:sp>
        <p:nvSpPr>
          <p:cNvPr id="12" name="TextBox 11">
            <a:extLst>
              <a:ext uri="{FF2B5EF4-FFF2-40B4-BE49-F238E27FC236}">
                <a16:creationId xmlns:a16="http://schemas.microsoft.com/office/drawing/2014/main" id="{92E14688-F108-3BBF-E28C-725A1DD3411C}"/>
              </a:ext>
            </a:extLst>
          </p:cNvPr>
          <p:cNvSpPr txBox="1"/>
          <p:nvPr/>
        </p:nvSpPr>
        <p:spPr>
          <a:xfrm>
            <a:off x="4001845" y="3291840"/>
            <a:ext cx="3485477" cy="1200329"/>
          </a:xfrm>
          <a:prstGeom prst="rect">
            <a:avLst/>
          </a:prstGeom>
          <a:solidFill>
            <a:srgbClr val="00B0F0"/>
          </a:solidFill>
        </p:spPr>
        <p:txBody>
          <a:bodyPr wrap="square" rtlCol="0">
            <a:spAutoFit/>
          </a:bodyPr>
          <a:lstStyle/>
          <a:p>
            <a:r>
              <a:rPr lang="en-US" b="1" dirty="0"/>
              <a:t>Once logged into Cayuse, select “Cayuse IRB (Human Studies Compliance)” to continue to the next step</a:t>
            </a:r>
          </a:p>
        </p:txBody>
      </p:sp>
      <p:sp>
        <p:nvSpPr>
          <p:cNvPr id="13" name="Rectangle 12">
            <a:extLst>
              <a:ext uri="{FF2B5EF4-FFF2-40B4-BE49-F238E27FC236}">
                <a16:creationId xmlns:a16="http://schemas.microsoft.com/office/drawing/2014/main" id="{0FDE5C3B-1A65-25D3-91ED-01AD6DE12ACA}"/>
              </a:ext>
            </a:extLst>
          </p:cNvPr>
          <p:cNvSpPr/>
          <p:nvPr/>
        </p:nvSpPr>
        <p:spPr>
          <a:xfrm>
            <a:off x="559398" y="2250211"/>
            <a:ext cx="2248348" cy="310109"/>
          </a:xfrm>
          <a:prstGeom prst="rect">
            <a:avLst/>
          </a:prstGeom>
          <a:noFill/>
          <a:ln w="57150">
            <a:solidFill>
              <a:srgbClr val="B8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8317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955EF13-9494-7872-2360-9D8E4A060980}"/>
              </a:ext>
            </a:extLst>
          </p:cNvPr>
          <p:cNvSpPr>
            <a:spLocks noGrp="1"/>
          </p:cNvSpPr>
          <p:nvPr>
            <p:ph type="ftr" sz="quarter" idx="11"/>
          </p:nvPr>
        </p:nvSpPr>
        <p:spPr/>
        <p:txBody>
          <a:bodyPr/>
          <a:lstStyle/>
          <a:p>
            <a:r>
              <a:rPr lang="en-US"/>
              <a:t>Office of Research Compliance v4-2016</a:t>
            </a:r>
          </a:p>
        </p:txBody>
      </p:sp>
      <p:pic>
        <p:nvPicPr>
          <p:cNvPr id="15" name="Graphic 14" descr="Line arrow: Clockwise curve with solid fill">
            <a:extLst>
              <a:ext uri="{FF2B5EF4-FFF2-40B4-BE49-F238E27FC236}">
                <a16:creationId xmlns:a16="http://schemas.microsoft.com/office/drawing/2014/main" id="{7D9BB1D3-4870-8BB0-0EBD-3ED382DA0D8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087572" flipV="1">
            <a:off x="4219325" y="4610049"/>
            <a:ext cx="1375125" cy="1375125"/>
          </a:xfrm>
          <a:prstGeom prst="rect">
            <a:avLst/>
          </a:prstGeom>
        </p:spPr>
      </p:pic>
      <p:pic>
        <p:nvPicPr>
          <p:cNvPr id="20" name="Picture 19" descr="A screenshot of a computer&#10;&#10;Description automatically generated">
            <a:extLst>
              <a:ext uri="{FF2B5EF4-FFF2-40B4-BE49-F238E27FC236}">
                <a16:creationId xmlns:a16="http://schemas.microsoft.com/office/drawing/2014/main" id="{E222AE57-C552-A9A4-79F2-971ADFC0C1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620763"/>
          </a:xfrm>
          <a:prstGeom prst="rect">
            <a:avLst/>
          </a:prstGeom>
        </p:spPr>
      </p:pic>
      <p:sp>
        <p:nvSpPr>
          <p:cNvPr id="11" name="TextBox 10">
            <a:extLst>
              <a:ext uri="{FF2B5EF4-FFF2-40B4-BE49-F238E27FC236}">
                <a16:creationId xmlns:a16="http://schemas.microsoft.com/office/drawing/2014/main" id="{2E593C88-466F-8960-A54C-EFB37DC6BB73}"/>
              </a:ext>
            </a:extLst>
          </p:cNvPr>
          <p:cNvSpPr txBox="1"/>
          <p:nvPr/>
        </p:nvSpPr>
        <p:spPr>
          <a:xfrm>
            <a:off x="3329041" y="3415630"/>
            <a:ext cx="3442448" cy="1477328"/>
          </a:xfrm>
          <a:prstGeom prst="rect">
            <a:avLst/>
          </a:prstGeom>
          <a:solidFill>
            <a:srgbClr val="00B0F0"/>
          </a:solidFill>
        </p:spPr>
        <p:txBody>
          <a:bodyPr wrap="square" rtlCol="0">
            <a:spAutoFit/>
          </a:bodyPr>
          <a:lstStyle/>
          <a:p>
            <a:r>
              <a:rPr lang="en-US" sz="2400" b="1" dirty="0"/>
              <a:t>This is your Dashboard where you can navigate all your affiliated studies </a:t>
            </a:r>
          </a:p>
          <a:p>
            <a:endParaRPr lang="en-US" dirty="0"/>
          </a:p>
        </p:txBody>
      </p:sp>
      <p:sp>
        <p:nvSpPr>
          <p:cNvPr id="6" name="Oval 5">
            <a:extLst>
              <a:ext uri="{FF2B5EF4-FFF2-40B4-BE49-F238E27FC236}">
                <a16:creationId xmlns:a16="http://schemas.microsoft.com/office/drawing/2014/main" id="{1B58FE29-FA06-A669-6FFE-31F904B06537}"/>
              </a:ext>
            </a:extLst>
          </p:cNvPr>
          <p:cNvSpPr/>
          <p:nvPr/>
        </p:nvSpPr>
        <p:spPr>
          <a:xfrm>
            <a:off x="3909668" y="2235834"/>
            <a:ext cx="1441525" cy="386975"/>
          </a:xfrm>
          <a:prstGeom prst="ellipse">
            <a:avLst/>
          </a:prstGeom>
          <a:noFill/>
          <a:ln w="57150">
            <a:solidFill>
              <a:srgbClr val="B8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 name="Oval 20">
            <a:extLst>
              <a:ext uri="{FF2B5EF4-FFF2-40B4-BE49-F238E27FC236}">
                <a16:creationId xmlns:a16="http://schemas.microsoft.com/office/drawing/2014/main" id="{3644CE12-87CC-E78B-F9E9-F8C2CD2A4233}"/>
              </a:ext>
            </a:extLst>
          </p:cNvPr>
          <p:cNvSpPr/>
          <p:nvPr/>
        </p:nvSpPr>
        <p:spPr>
          <a:xfrm>
            <a:off x="4273475" y="5249225"/>
            <a:ext cx="1441525" cy="386975"/>
          </a:xfrm>
          <a:prstGeom prst="ellipse">
            <a:avLst/>
          </a:prstGeom>
          <a:noFill/>
          <a:ln w="57150">
            <a:solidFill>
              <a:srgbClr val="B8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 name="Oval 21">
            <a:extLst>
              <a:ext uri="{FF2B5EF4-FFF2-40B4-BE49-F238E27FC236}">
                <a16:creationId xmlns:a16="http://schemas.microsoft.com/office/drawing/2014/main" id="{C4036934-75BF-2EEB-4A3F-81E47DCCA47A}"/>
              </a:ext>
            </a:extLst>
          </p:cNvPr>
          <p:cNvSpPr/>
          <p:nvPr/>
        </p:nvSpPr>
        <p:spPr>
          <a:xfrm>
            <a:off x="298684" y="5297611"/>
            <a:ext cx="1441525" cy="386975"/>
          </a:xfrm>
          <a:prstGeom prst="ellipse">
            <a:avLst/>
          </a:prstGeom>
          <a:noFill/>
          <a:ln w="57150">
            <a:solidFill>
              <a:srgbClr val="B8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 name="Oval 22">
            <a:extLst>
              <a:ext uri="{FF2B5EF4-FFF2-40B4-BE49-F238E27FC236}">
                <a16:creationId xmlns:a16="http://schemas.microsoft.com/office/drawing/2014/main" id="{741DD06E-1493-5956-A1AE-0E8CE073257E}"/>
              </a:ext>
            </a:extLst>
          </p:cNvPr>
          <p:cNvSpPr/>
          <p:nvPr/>
        </p:nvSpPr>
        <p:spPr>
          <a:xfrm>
            <a:off x="139112" y="2338050"/>
            <a:ext cx="1441525" cy="386975"/>
          </a:xfrm>
          <a:prstGeom prst="ellipse">
            <a:avLst/>
          </a:prstGeom>
          <a:noFill/>
          <a:ln w="57150">
            <a:solidFill>
              <a:srgbClr val="B8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 name="Oval 23">
            <a:extLst>
              <a:ext uri="{FF2B5EF4-FFF2-40B4-BE49-F238E27FC236}">
                <a16:creationId xmlns:a16="http://schemas.microsoft.com/office/drawing/2014/main" id="{2D3C6833-419B-9F43-8CA3-F06B928D1C78}"/>
              </a:ext>
            </a:extLst>
          </p:cNvPr>
          <p:cNvSpPr/>
          <p:nvPr/>
        </p:nvSpPr>
        <p:spPr>
          <a:xfrm>
            <a:off x="8073566" y="5271597"/>
            <a:ext cx="1441525" cy="386975"/>
          </a:xfrm>
          <a:prstGeom prst="ellipse">
            <a:avLst/>
          </a:prstGeom>
          <a:noFill/>
          <a:ln w="57150">
            <a:solidFill>
              <a:srgbClr val="B8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855375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7747D-D1DA-6091-2855-11DB0F4B381B}"/>
              </a:ext>
            </a:extLst>
          </p:cNvPr>
          <p:cNvSpPr>
            <a:spLocks noGrp="1"/>
          </p:cNvSpPr>
          <p:nvPr>
            <p:ph type="title"/>
          </p:nvPr>
        </p:nvSpPr>
        <p:spPr/>
        <p:txBody>
          <a:bodyPr/>
          <a:lstStyle/>
          <a:p>
            <a:r>
              <a:rPr lang="en-US" b="1" dirty="0">
                <a:solidFill>
                  <a:schemeClr val="tx1"/>
                </a:solidFill>
              </a:rPr>
              <a:t>Table of Contents</a:t>
            </a:r>
          </a:p>
        </p:txBody>
      </p:sp>
      <p:sp>
        <p:nvSpPr>
          <p:cNvPr id="3" name="Content Placeholder 2">
            <a:extLst>
              <a:ext uri="{FF2B5EF4-FFF2-40B4-BE49-F238E27FC236}">
                <a16:creationId xmlns:a16="http://schemas.microsoft.com/office/drawing/2014/main" id="{630ADBFD-7C7C-97EA-28FD-BF1A7BD26E9B}"/>
              </a:ext>
            </a:extLst>
          </p:cNvPr>
          <p:cNvSpPr>
            <a:spLocks noGrp="1"/>
          </p:cNvSpPr>
          <p:nvPr>
            <p:ph idx="1"/>
          </p:nvPr>
        </p:nvSpPr>
        <p:spPr/>
        <p:txBody>
          <a:bodyPr/>
          <a:lstStyle/>
          <a:p>
            <a:r>
              <a:rPr lang="en-US" dirty="0"/>
              <a:t>Creating and Submitting a Renewal…………………………………………………………………………….6</a:t>
            </a:r>
          </a:p>
          <a:p>
            <a:r>
              <a:rPr lang="en-US" dirty="0"/>
              <a:t>Creating a Modification (Amendment)……………………………………………………………………..17</a:t>
            </a:r>
          </a:p>
          <a:p>
            <a:r>
              <a:rPr lang="en-US" dirty="0"/>
              <a:t>Changing a Study Title………………………………………………………………………………………………26</a:t>
            </a:r>
          </a:p>
          <a:p>
            <a:r>
              <a:rPr lang="en-US" dirty="0"/>
              <a:t>Submitting an Incident Report and Study Closure…………………………………………………….28</a:t>
            </a:r>
          </a:p>
          <a:p>
            <a:r>
              <a:rPr lang="en-US" dirty="0"/>
              <a:t>Withdrawing a Study………………………………………………………………………………………………..31</a:t>
            </a:r>
          </a:p>
          <a:p>
            <a:endParaRPr lang="en-US" dirty="0"/>
          </a:p>
        </p:txBody>
      </p:sp>
      <p:sp>
        <p:nvSpPr>
          <p:cNvPr id="4" name="Footer Placeholder 3">
            <a:extLst>
              <a:ext uri="{FF2B5EF4-FFF2-40B4-BE49-F238E27FC236}">
                <a16:creationId xmlns:a16="http://schemas.microsoft.com/office/drawing/2014/main" id="{290DDFC9-0EF8-7151-4943-178B0166590D}"/>
              </a:ext>
            </a:extLst>
          </p:cNvPr>
          <p:cNvSpPr>
            <a:spLocks noGrp="1"/>
          </p:cNvSpPr>
          <p:nvPr>
            <p:ph type="ftr" sz="quarter" idx="11"/>
          </p:nvPr>
        </p:nvSpPr>
        <p:spPr/>
        <p:txBody>
          <a:bodyPr/>
          <a:lstStyle/>
          <a:p>
            <a:r>
              <a:rPr lang="en-US"/>
              <a:t>Office of Research Compliance v1-2016</a:t>
            </a:r>
            <a:endParaRPr lang="en-US" dirty="0"/>
          </a:p>
        </p:txBody>
      </p:sp>
    </p:spTree>
    <p:extLst>
      <p:ext uri="{BB962C8B-B14F-4D97-AF65-F5344CB8AC3E}">
        <p14:creationId xmlns:p14="http://schemas.microsoft.com/office/powerpoint/2010/main" val="1558203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8CFBB7B-5EFC-2C00-0EE2-3F82CCD39E9E}"/>
              </a:ext>
            </a:extLst>
          </p:cNvPr>
          <p:cNvSpPr>
            <a:spLocks noGrp="1"/>
          </p:cNvSpPr>
          <p:nvPr>
            <p:ph type="ftr" sz="quarter" idx="11"/>
          </p:nvPr>
        </p:nvSpPr>
        <p:spPr/>
        <p:txBody>
          <a:bodyPr/>
          <a:lstStyle/>
          <a:p>
            <a:r>
              <a:rPr lang="en-US" dirty="0"/>
              <a:t>Office of Research Integrity and Compliance v5-2024</a:t>
            </a:r>
          </a:p>
        </p:txBody>
      </p:sp>
      <p:pic>
        <p:nvPicPr>
          <p:cNvPr id="1026" name="Picture 2" descr="Image result for chapman university logo">
            <a:extLst>
              <a:ext uri="{FF2B5EF4-FFF2-40B4-BE49-F238E27FC236}">
                <a16:creationId xmlns:a16="http://schemas.microsoft.com/office/drawing/2014/main" id="{B1BE9F21-3844-DC4D-9D48-80F4D0D5C8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6761" y="1269700"/>
            <a:ext cx="3549239" cy="2730184"/>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95E042AB-C4EA-CB04-E139-F59B5FE68037}"/>
              </a:ext>
            </a:extLst>
          </p:cNvPr>
          <p:cNvCxnSpPr>
            <a:cxnSpLocks/>
          </p:cNvCxnSpPr>
          <p:nvPr/>
        </p:nvCxnSpPr>
        <p:spPr>
          <a:xfrm>
            <a:off x="6443830" y="1850315"/>
            <a:ext cx="0" cy="1578685"/>
          </a:xfrm>
          <a:prstGeom prst="line">
            <a:avLst/>
          </a:prstGeom>
        </p:spPr>
        <p:style>
          <a:lnRef idx="3">
            <a:schemeClr val="dk1"/>
          </a:lnRef>
          <a:fillRef idx="0">
            <a:schemeClr val="dk1"/>
          </a:fillRef>
          <a:effectRef idx="2">
            <a:schemeClr val="dk1"/>
          </a:effectRef>
          <a:fontRef idx="minor">
            <a:schemeClr val="tx1"/>
          </a:fontRef>
        </p:style>
      </p:cxnSp>
      <p:sp>
        <p:nvSpPr>
          <p:cNvPr id="8" name="TextBox 7">
            <a:extLst>
              <a:ext uri="{FF2B5EF4-FFF2-40B4-BE49-F238E27FC236}">
                <a16:creationId xmlns:a16="http://schemas.microsoft.com/office/drawing/2014/main" id="{E9F86AE5-11B3-0CE2-9D10-D5DD22AAB840}"/>
              </a:ext>
            </a:extLst>
          </p:cNvPr>
          <p:cNvSpPr txBox="1"/>
          <p:nvPr/>
        </p:nvSpPr>
        <p:spPr>
          <a:xfrm>
            <a:off x="6895651" y="2130014"/>
            <a:ext cx="2226834" cy="954107"/>
          </a:xfrm>
          <a:prstGeom prst="rect">
            <a:avLst/>
          </a:prstGeom>
          <a:noFill/>
        </p:spPr>
        <p:txBody>
          <a:bodyPr wrap="square" rtlCol="0">
            <a:spAutoFit/>
          </a:bodyPr>
          <a:lstStyle/>
          <a:p>
            <a:r>
              <a:rPr lang="en-US" sz="2800" dirty="0"/>
              <a:t>Institutional Review Board</a:t>
            </a:r>
          </a:p>
        </p:txBody>
      </p:sp>
      <p:sp>
        <p:nvSpPr>
          <p:cNvPr id="11" name="TextBox 10">
            <a:extLst>
              <a:ext uri="{FF2B5EF4-FFF2-40B4-BE49-F238E27FC236}">
                <a16:creationId xmlns:a16="http://schemas.microsoft.com/office/drawing/2014/main" id="{DC279711-B4E5-491C-4ECA-C5F7379D4284}"/>
              </a:ext>
            </a:extLst>
          </p:cNvPr>
          <p:cNvSpPr txBox="1"/>
          <p:nvPr/>
        </p:nvSpPr>
        <p:spPr>
          <a:xfrm>
            <a:off x="2554044" y="4892570"/>
            <a:ext cx="7083911" cy="1446550"/>
          </a:xfrm>
          <a:prstGeom prst="rect">
            <a:avLst/>
          </a:prstGeom>
          <a:noFill/>
        </p:spPr>
        <p:txBody>
          <a:bodyPr wrap="square" rtlCol="0">
            <a:spAutoFit/>
          </a:bodyPr>
          <a:lstStyle/>
          <a:p>
            <a:pPr algn="ctr"/>
            <a:r>
              <a:rPr lang="en-US" sz="4400" b="1" dirty="0"/>
              <a:t>Creating and Submitting a Renewal</a:t>
            </a:r>
          </a:p>
        </p:txBody>
      </p:sp>
      <p:pic>
        <p:nvPicPr>
          <p:cNvPr id="3" name="Picture 2">
            <a:extLst>
              <a:ext uri="{FF2B5EF4-FFF2-40B4-BE49-F238E27FC236}">
                <a16:creationId xmlns:a16="http://schemas.microsoft.com/office/drawing/2014/main" id="{DE09D01F-67E4-5613-E1AD-0DCCC79843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486" y="6248831"/>
            <a:ext cx="536314" cy="534465"/>
          </a:xfrm>
          <a:prstGeom prst="rect">
            <a:avLst/>
          </a:prstGeom>
        </p:spPr>
      </p:pic>
    </p:spTree>
    <p:extLst>
      <p:ext uri="{BB962C8B-B14F-4D97-AF65-F5344CB8AC3E}">
        <p14:creationId xmlns:p14="http://schemas.microsoft.com/office/powerpoint/2010/main" val="4207689780"/>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9A7A139EB525D4DBFAFACAB0FBB90A2" ma:contentTypeVersion="11" ma:contentTypeDescription="Create a new document." ma:contentTypeScope="" ma:versionID="43964544a2a41d98e96d07b1c88a8cc6">
  <xsd:schema xmlns:xsd="http://www.w3.org/2001/XMLSchema" xmlns:xs="http://www.w3.org/2001/XMLSchema" xmlns:p="http://schemas.microsoft.com/office/2006/metadata/properties" xmlns:ns3="e6dffdcd-48f1-4b7f-b154-3e5cdb6c6945" xmlns:ns4="7fda7b0e-f33c-470b-81e5-8a15b58e98d0" targetNamespace="http://schemas.microsoft.com/office/2006/metadata/properties" ma:root="true" ma:fieldsID="6fa2da63202e44c3b7c6ef04d3ebbd73" ns3:_="" ns4:_="">
    <xsd:import namespace="e6dffdcd-48f1-4b7f-b154-3e5cdb6c6945"/>
    <xsd:import namespace="7fda7b0e-f33c-470b-81e5-8a15b58e98d0"/>
    <xsd:element name="properties">
      <xsd:complexType>
        <xsd:sequence>
          <xsd:element name="documentManagement">
            <xsd:complexType>
              <xsd:all>
                <xsd:element ref="ns3:MediaServiceMetadata" minOccurs="0"/>
                <xsd:element ref="ns3:MediaServiceFastMetadata" minOccurs="0"/>
                <xsd:element ref="ns3:MediaServiceSearchProperties" minOccurs="0"/>
                <xsd:element ref="ns3:_activity"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dffdcd-48f1-4b7f-b154-3e5cdb6c694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_activity" ma:index="11" nillable="true" ma:displayName="_activity" ma:hidden="true" ma:internalName="_activity">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fda7b0e-f33c-470b-81e5-8a15b58e98d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e6dffdcd-48f1-4b7f-b154-3e5cdb6c6945" xsi:nil="true"/>
  </documentManagement>
</p:properties>
</file>

<file path=customXml/itemProps1.xml><?xml version="1.0" encoding="utf-8"?>
<ds:datastoreItem xmlns:ds="http://schemas.openxmlformats.org/officeDocument/2006/customXml" ds:itemID="{AC197EAF-00BF-4441-8459-9465FE6429B9}">
  <ds:schemaRefs>
    <ds:schemaRef ds:uri="http://schemas.microsoft.com/sharepoint/v3/contenttype/forms"/>
  </ds:schemaRefs>
</ds:datastoreItem>
</file>

<file path=customXml/itemProps2.xml><?xml version="1.0" encoding="utf-8"?>
<ds:datastoreItem xmlns:ds="http://schemas.openxmlformats.org/officeDocument/2006/customXml" ds:itemID="{E62EE441-C387-4779-B8DD-C71C91515B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dffdcd-48f1-4b7f-b154-3e5cdb6c6945"/>
    <ds:schemaRef ds:uri="7fda7b0e-f33c-470b-81e5-8a15b58e98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1717EF4-725B-40C1-876D-77A863B1E02C}">
  <ds:schemaRef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e6dffdcd-48f1-4b7f-b154-3e5cdb6c6945"/>
    <ds:schemaRef ds:uri="7fda7b0e-f33c-470b-81e5-8a15b58e98d0"/>
    <ds:schemaRef ds:uri="http://purl.org/dc/term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809929af-2d25-45bf-9837-089eb9cfbd01}" enabled="0" method="" siteId="{809929af-2d25-45bf-9837-089eb9cfbd01}" removed="1"/>
</clbl:labelList>
</file>

<file path=docProps/app.xml><?xml version="1.0" encoding="utf-8"?>
<Properties xmlns="http://schemas.openxmlformats.org/officeDocument/2006/extended-properties" xmlns:vt="http://schemas.openxmlformats.org/officeDocument/2006/docPropsVTypes">
  <Template>Metropolitan</Template>
  <TotalTime>1763</TotalTime>
  <Words>1628</Words>
  <Application>Microsoft Office PowerPoint</Application>
  <PresentationFormat>Widescreen</PresentationFormat>
  <Paragraphs>118</Paragraphs>
  <Slides>36</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Calibri Light</vt:lpstr>
      <vt:lpstr>Metropolitan</vt:lpstr>
      <vt:lpstr>PowerPoint Presentation</vt:lpstr>
      <vt:lpstr>How to use this tutorial</vt:lpstr>
      <vt:lpstr>Before Proceeding</vt:lpstr>
      <vt:lpstr>Before Beginning an IRB Submission…</vt:lpstr>
      <vt:lpstr>Logging In</vt:lpstr>
      <vt:lpstr>PowerPoint Presentation</vt:lpstr>
      <vt:lpstr>PowerPoint Presentation</vt:lpstr>
      <vt:lpstr>Table of Contents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Desiree L. Vera</dc:creator>
  <cp:lastModifiedBy>DelRio, Natalie</cp:lastModifiedBy>
  <cp:revision>40</cp:revision>
  <dcterms:created xsi:type="dcterms:W3CDTF">2016-02-02T17:48:05Z</dcterms:created>
  <dcterms:modified xsi:type="dcterms:W3CDTF">2024-03-12T16:12:10Z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0x010100C9A7A139EB525D4DBFAFACAB0FBB90A2</vt:lpwstr>
  </property>
</Properties>
</file>