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313" r:id="rId3"/>
    <p:sldId id="314" r:id="rId4"/>
    <p:sldId id="298" r:id="rId5"/>
    <p:sldId id="300" r:id="rId6"/>
    <p:sldId id="301" r:id="rId7"/>
    <p:sldId id="306" r:id="rId8"/>
    <p:sldId id="302" r:id="rId9"/>
    <p:sldId id="305" r:id="rId10"/>
    <p:sldId id="303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Wilson" initials="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  <a:srgbClr val="808080"/>
    <a:srgbClr val="DACEE0"/>
    <a:srgbClr val="D5D4D4"/>
    <a:srgbClr val="C2AFCC"/>
    <a:srgbClr val="BC97D1"/>
    <a:srgbClr val="E4E4E4"/>
    <a:srgbClr val="D8CC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80025" autoAdjust="0"/>
  </p:normalViewPr>
  <p:slideViewPr>
    <p:cSldViewPr snapToGrid="0">
      <p:cViewPr>
        <p:scale>
          <a:sx n="74" d="100"/>
          <a:sy n="74" d="100"/>
        </p:scale>
        <p:origin x="-924" y="-354"/>
      </p:cViewPr>
      <p:guideLst>
        <p:guide orient="horz" pos="4272"/>
        <p:guide pos="56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1992" y="-78"/>
      </p:cViewPr>
      <p:guideLst>
        <p:guide orient="horz" pos="3024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17T11:38:49.089" idx="2">
    <p:pos x="3763" y="1674"/>
    <p:text>add direct link to URMIA HERM week site</p:text>
  </p:cm>
</p:cmLst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3" rIns="96646" bIns="48323" numCol="1" anchor="t" anchorCtr="0" compatLnSpc="1">
            <a:prstTxWarp prst="textNoShape">
              <a:avLst/>
            </a:prstTxWarp>
          </a:bodyPr>
          <a:lstStyle>
            <a:lvl1pPr defTabSz="966307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1"/>
            <a:ext cx="3169920" cy="48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3" rIns="96646" bIns="48323" numCol="1" anchor="t" anchorCtr="0" compatLnSpc="1">
            <a:prstTxWarp prst="textNoShape">
              <a:avLst/>
            </a:prstTxWarp>
          </a:bodyPr>
          <a:lstStyle>
            <a:lvl1pPr algn="r" defTabSz="966307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19"/>
            <a:ext cx="3169920" cy="48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3" rIns="96646" bIns="48323" numCol="1" anchor="b" anchorCtr="0" compatLnSpc="1">
            <a:prstTxWarp prst="textNoShape">
              <a:avLst/>
            </a:prstTxWarp>
          </a:bodyPr>
          <a:lstStyle>
            <a:lvl1pPr defTabSz="966307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8619"/>
            <a:ext cx="3169920" cy="48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3" rIns="96646" bIns="48323" numCol="1" anchor="b" anchorCtr="0" compatLnSpc="1">
            <a:prstTxWarp prst="textNoShape">
              <a:avLst/>
            </a:prstTxWarp>
          </a:bodyPr>
          <a:lstStyle>
            <a:lvl1pPr algn="r" defTabSz="966307">
              <a:defRPr smtClean="0"/>
            </a:lvl1pPr>
          </a:lstStyle>
          <a:p>
            <a:pPr>
              <a:defRPr/>
            </a:pPr>
            <a:fld id="{F715EC62-A71F-404E-8D86-A38907D39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1"/>
            <a:ext cx="7315200" cy="25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46" tIns="48323" rIns="96646" bIns="48323">
            <a:spAutoFit/>
          </a:bodyPr>
          <a:lstStyle>
            <a:lvl1pPr defTabSz="909638">
              <a:defRPr>
                <a:solidFill>
                  <a:schemeClr val="tx1"/>
                </a:solidFill>
                <a:latin typeface="Arial" charset="0"/>
              </a:defRPr>
            </a:lvl1pPr>
            <a:lvl2pPr marL="454025" defTabSz="909638">
              <a:defRPr>
                <a:solidFill>
                  <a:schemeClr val="tx1"/>
                </a:solidFill>
                <a:latin typeface="Arial" charset="0"/>
              </a:defRPr>
            </a:lvl2pPr>
            <a:lvl3pPr marL="909638" defTabSz="909638">
              <a:defRPr>
                <a:solidFill>
                  <a:schemeClr val="tx1"/>
                </a:solidFill>
                <a:latin typeface="Arial" charset="0"/>
              </a:defRPr>
            </a:lvl3pPr>
            <a:lvl4pPr marL="1363663" defTabSz="909638">
              <a:defRPr>
                <a:solidFill>
                  <a:schemeClr val="tx1"/>
                </a:solidFill>
                <a:latin typeface="Arial" charset="0"/>
              </a:defRPr>
            </a:lvl4pPr>
            <a:lvl5pPr marL="1819275" defTabSz="909638">
              <a:defRPr>
                <a:solidFill>
                  <a:schemeClr val="tx1"/>
                </a:solidFill>
                <a:latin typeface="Arial" charset="0"/>
              </a:defRPr>
            </a:lvl5pPr>
            <a:lvl6pPr marL="2276475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33675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90875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48075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000" b="1" dirty="0">
                <a:latin typeface="Verdana" pitchFamily="34" charset="0"/>
              </a:rPr>
              <a:t>University Risk Management and Insurance Association</a:t>
            </a:r>
          </a:p>
        </p:txBody>
      </p:sp>
      <p:pic>
        <p:nvPicPr>
          <p:cNvPr id="7175" name="Picture 10" descr="URMIA_logo_2col P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1" y="8857990"/>
            <a:ext cx="1312333" cy="64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099562" y="9047997"/>
            <a:ext cx="3180080" cy="46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46" tIns="48323" rIns="96646" bIns="48323">
            <a:spAutoFit/>
          </a:bodyPr>
          <a:lstStyle>
            <a:lvl1pPr defTabSz="909638">
              <a:defRPr>
                <a:solidFill>
                  <a:schemeClr val="tx1"/>
                </a:solidFill>
                <a:latin typeface="Arial" charset="0"/>
              </a:defRPr>
            </a:lvl1pPr>
            <a:lvl2pPr marL="454025" defTabSz="909638">
              <a:defRPr>
                <a:solidFill>
                  <a:schemeClr val="tx1"/>
                </a:solidFill>
                <a:latin typeface="Arial" charset="0"/>
              </a:defRPr>
            </a:lvl2pPr>
            <a:lvl3pPr marL="909638" defTabSz="909638">
              <a:defRPr>
                <a:solidFill>
                  <a:schemeClr val="tx1"/>
                </a:solidFill>
                <a:latin typeface="Arial" charset="0"/>
              </a:defRPr>
            </a:lvl3pPr>
            <a:lvl4pPr marL="1363663" defTabSz="909638">
              <a:defRPr>
                <a:solidFill>
                  <a:schemeClr val="tx1"/>
                </a:solidFill>
                <a:latin typeface="Arial" charset="0"/>
              </a:defRPr>
            </a:lvl4pPr>
            <a:lvl5pPr marL="1819275" defTabSz="909638">
              <a:defRPr>
                <a:solidFill>
                  <a:schemeClr val="tx1"/>
                </a:solidFill>
                <a:latin typeface="Arial" charset="0"/>
              </a:defRPr>
            </a:lvl5pPr>
            <a:lvl6pPr marL="2276475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33675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90875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48075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800" b="1" dirty="0">
                <a:latin typeface="Verdana" pitchFamily="34" charset="0"/>
              </a:rPr>
              <a:t>urmia.org</a:t>
            </a:r>
          </a:p>
          <a:p>
            <a:pPr algn="ctr">
              <a:defRPr/>
            </a:pPr>
            <a:r>
              <a:rPr lang="en-US" sz="800" b="1" dirty="0">
                <a:latin typeface="Verdana" pitchFamily="34" charset="0"/>
              </a:rPr>
              <a:t>812-855-6683</a:t>
            </a:r>
          </a:p>
          <a:p>
            <a:pPr algn="ctr">
              <a:defRPr/>
            </a:pPr>
            <a:r>
              <a:rPr lang="en-US" sz="800" b="1" dirty="0">
                <a:latin typeface="Verdana" pitchFamily="34" charset="0"/>
              </a:rPr>
              <a:t>urmia@urmia.org</a:t>
            </a:r>
          </a:p>
        </p:txBody>
      </p:sp>
    </p:spTree>
    <p:extLst>
      <p:ext uri="{BB962C8B-B14F-4D97-AF65-F5344CB8AC3E}">
        <p14:creationId xmlns:p14="http://schemas.microsoft.com/office/powerpoint/2010/main" xmlns="" val="2164388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3" rIns="96646" bIns="48323" numCol="1" anchor="t" anchorCtr="0" compatLnSpc="1">
            <a:prstTxWarp prst="textNoShape">
              <a:avLst/>
            </a:prstTxWarp>
          </a:bodyPr>
          <a:lstStyle>
            <a:lvl1pPr defTabSz="966307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1"/>
            <a:ext cx="3169920" cy="48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3" rIns="96646" bIns="48323" numCol="1" anchor="t" anchorCtr="0" compatLnSpc="1">
            <a:prstTxWarp prst="textNoShape">
              <a:avLst/>
            </a:prstTxWarp>
          </a:bodyPr>
          <a:lstStyle>
            <a:lvl1pPr algn="r" defTabSz="966307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1833"/>
            <a:ext cx="5852160" cy="431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3" rIns="96646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19"/>
            <a:ext cx="3169920" cy="48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3" rIns="96646" bIns="48323" numCol="1" anchor="b" anchorCtr="0" compatLnSpc="1">
            <a:prstTxWarp prst="textNoShape">
              <a:avLst/>
            </a:prstTxWarp>
          </a:bodyPr>
          <a:lstStyle>
            <a:lvl1pPr defTabSz="966307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8619"/>
            <a:ext cx="3169920" cy="48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3" rIns="96646" bIns="48323" numCol="1" anchor="b" anchorCtr="0" compatLnSpc="1">
            <a:prstTxWarp prst="textNoShape">
              <a:avLst/>
            </a:prstTxWarp>
          </a:bodyPr>
          <a:lstStyle>
            <a:lvl1pPr algn="r" defTabSz="966307">
              <a:defRPr smtClean="0"/>
            </a:lvl1pPr>
          </a:lstStyle>
          <a:p>
            <a:pPr>
              <a:defRPr/>
            </a:pPr>
            <a:fld id="{C937F740-5EDD-443C-94CF-6C138203F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523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7F740-5EDD-443C-94CF-6C138203FA2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7F740-5EDD-443C-94CF-6C138203FA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7F740-5EDD-443C-94CF-6C138203FA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7F740-5EDD-443C-94CF-6C138203FA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NOTE: Add localized examples of functions you serve within your institution as they relate to the field of higher education risk management.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7F740-5EDD-443C-94CF-6C138203FA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86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NOTE: Add additional events, webinars, and web resources for audience members to attend and view.</a:t>
            </a:r>
            <a:r>
              <a:rPr lang="en-US" i="1" baseline="0" dirty="0" smtClean="0"/>
              <a:t> </a:t>
            </a:r>
            <a:r>
              <a:rPr lang="en-US" i="1" dirty="0" smtClean="0"/>
              <a:t>Aim to engage colleagues, co-workers, leaders, and other campus stakeholders in Risky Business Week local activities and educate on the value of risk management.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7F740-5EDD-443C-94CF-6C138203FA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18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7F740-5EDD-443C-94CF-6C138203FA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NOTE: Insert name and contact information of risk management department or other leaders on your campus.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7F740-5EDD-443C-94CF-6C138203FA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20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7F740-5EDD-443C-94CF-6C138203FA2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7F740-5EDD-443C-94CF-6C138203FA2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9900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0" y="381000"/>
            <a:ext cx="1752600" cy="1231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20"/>
          <p:cNvSpPr txBox="1">
            <a:spLocks noChangeArrowheads="1"/>
          </p:cNvSpPr>
          <p:nvPr userDrawn="1"/>
        </p:nvSpPr>
        <p:spPr bwMode="auto">
          <a:xfrm>
            <a:off x="1762125" y="77788"/>
            <a:ext cx="7391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808080"/>
                </a:solidFill>
              </a:rPr>
              <a:t>U </a:t>
            </a:r>
            <a:r>
              <a:rPr lang="en-US" sz="1100" dirty="0">
                <a:solidFill>
                  <a:srgbClr val="808080"/>
                </a:solidFill>
              </a:rPr>
              <a:t>N I V E R S I T Y   R I S K   M A N A G E M E N T   A N D   I N S U R A N C E   A S </a:t>
            </a:r>
            <a:r>
              <a:rPr lang="en-US" sz="1100" dirty="0" err="1">
                <a:solidFill>
                  <a:srgbClr val="808080"/>
                </a:solidFill>
              </a:rPr>
              <a:t>S</a:t>
            </a:r>
            <a:r>
              <a:rPr lang="en-US" sz="1100" dirty="0">
                <a:solidFill>
                  <a:srgbClr val="808080"/>
                </a:solidFill>
              </a:rPr>
              <a:t> O C I A T I O N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14525" y="1828800"/>
            <a:ext cx="7086600" cy="1470025"/>
          </a:xfrm>
        </p:spPr>
        <p:txBody>
          <a:bodyPr/>
          <a:lstStyle>
            <a:lvl1pPr algn="ctr">
              <a:defRPr sz="3800"/>
            </a:lvl1pPr>
          </a:lstStyle>
          <a:p>
            <a:pPr lvl="0"/>
            <a:r>
              <a:rPr lang="en-US" noProof="0" smtClean="0"/>
              <a:t>Title Slide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52600" y="381000"/>
            <a:ext cx="1847731" cy="1231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00058" y="381079"/>
            <a:ext cx="1847731" cy="1231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47789" y="381984"/>
            <a:ext cx="1847731" cy="1231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95520" y="381984"/>
            <a:ext cx="1847731" cy="1231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0768" y="406426"/>
            <a:ext cx="1194045" cy="119404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6750" y="1676400"/>
            <a:ext cx="3390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0050" y="1676400"/>
            <a:ext cx="3390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 bwMode="auto">
          <a:xfrm>
            <a:off x="1997475" y="355107"/>
            <a:ext cx="6951215" cy="816745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1997475" y="1464816"/>
            <a:ext cx="6960093" cy="499812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 bwMode="auto">
          <a:xfrm>
            <a:off x="685800" y="990600"/>
            <a:ext cx="7772400" cy="838200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685800" y="1981200"/>
            <a:ext cx="7772400" cy="3581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6750" y="1676400"/>
            <a:ext cx="6934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10"/>
          <p:cNvSpPr>
            <a:spLocks noChangeArrowheads="1"/>
          </p:cNvSpPr>
          <p:nvPr userDrawn="1"/>
        </p:nvSpPr>
        <p:spPr bwMode="auto">
          <a:xfrm>
            <a:off x="0" y="0"/>
            <a:ext cx="1752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27225" y="304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9900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28"/>
          <p:cNvSpPr>
            <a:spLocks noChangeArrowheads="1"/>
          </p:cNvSpPr>
          <p:nvPr userDrawn="1"/>
        </p:nvSpPr>
        <p:spPr bwMode="auto">
          <a:xfrm>
            <a:off x="228600" y="5867400"/>
            <a:ext cx="13716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27"/>
          <p:cNvSpPr>
            <a:spLocks noChangeArrowheads="1"/>
          </p:cNvSpPr>
          <p:nvPr userDrawn="1"/>
        </p:nvSpPr>
        <p:spPr bwMode="auto">
          <a:xfrm>
            <a:off x="190500" y="5291091"/>
            <a:ext cx="1409700" cy="14335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32"/>
          <p:cNvSpPr>
            <a:spLocks noChangeShapeType="1"/>
          </p:cNvSpPr>
          <p:nvPr userDrawn="1"/>
        </p:nvSpPr>
        <p:spPr bwMode="auto">
          <a:xfrm flipV="1">
            <a:off x="2046288" y="1196975"/>
            <a:ext cx="6908800" cy="1588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" name="Text Box 35"/>
          <p:cNvSpPr txBox="1">
            <a:spLocks noChangeArrowheads="1"/>
          </p:cNvSpPr>
          <p:nvPr userDrawn="1"/>
        </p:nvSpPr>
        <p:spPr bwMode="auto">
          <a:xfrm>
            <a:off x="1762125" y="77788"/>
            <a:ext cx="7391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100">
                <a:solidFill>
                  <a:srgbClr val="808080"/>
                </a:solidFill>
              </a:rPr>
              <a:t>U N I V E R S I T Y   R I S K   M A N A G E M E N T   A N D   I N S U R A N C E   A S S O C I A T I O 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5344747"/>
            <a:ext cx="1324621" cy="13246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65" r:id="rId4"/>
    <p:sldLayoutId id="2147483666" r:id="rId5"/>
    <p:sldLayoutId id="2147483672" r:id="rId6"/>
    <p:sldLayoutId id="2147483673" r:id="rId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15000"/>
        </a:spcBef>
        <a:spcAft>
          <a:spcPct val="15000"/>
        </a:spcAft>
        <a:buClr>
          <a:srgbClr val="990033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15000"/>
        </a:spcBef>
        <a:spcAft>
          <a:spcPct val="15000"/>
        </a:spcAft>
        <a:buClr>
          <a:schemeClr val="tx1"/>
        </a:buClr>
        <a:buFont typeface="Verdana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15000"/>
        </a:spcBef>
        <a:spcAft>
          <a:spcPct val="1500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15000"/>
        </a:spcBef>
        <a:spcAft>
          <a:spcPct val="15000"/>
        </a:spcAft>
        <a:buBlip>
          <a:blip r:embed="rId10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15000"/>
        </a:spcBef>
        <a:spcAft>
          <a:spcPct val="15000"/>
        </a:spcAft>
        <a:buBlip>
          <a:blip r:embed="rId11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15000"/>
        </a:spcBef>
        <a:spcAft>
          <a:spcPct val="15000"/>
        </a:spcAft>
        <a:buBlip>
          <a:blip r:embed="rId11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15000"/>
        </a:spcBef>
        <a:spcAft>
          <a:spcPct val="15000"/>
        </a:spcAft>
        <a:buBlip>
          <a:blip r:embed="rId11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15000"/>
        </a:spcBef>
        <a:spcAft>
          <a:spcPct val="15000"/>
        </a:spcAft>
        <a:buBlip>
          <a:blip r:embed="rId11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15000"/>
        </a:spcBef>
        <a:spcAft>
          <a:spcPct val="15000"/>
        </a:spcAft>
        <a:buBlip>
          <a:blip r:embed="rId11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urmia@urmia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m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8122" y="1821053"/>
            <a:ext cx="6577012" cy="5146675"/>
          </a:xfrm>
        </p:spPr>
        <p:txBody>
          <a:bodyPr/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rgbClr val="990033"/>
                </a:solidFill>
              </a:rPr>
              <a:t>Risky Business: </a:t>
            </a:r>
            <a:r>
              <a:rPr lang="en-US" sz="3600" dirty="0" smtClean="0">
                <a:solidFill>
                  <a:srgbClr val="990033"/>
                </a:solidFill>
                <a:latin typeface="Arial MT Condensed Bold"/>
                <a:ea typeface="Verdana" charset="0"/>
                <a:cs typeface="Verdana" charset="0"/>
              </a:rPr>
              <a:t/>
            </a:r>
            <a:br>
              <a:rPr lang="en-US" sz="3600" dirty="0" smtClean="0">
                <a:solidFill>
                  <a:srgbClr val="990033"/>
                </a:solidFill>
                <a:latin typeface="Arial MT Condensed Bold"/>
                <a:ea typeface="Verdana" charset="0"/>
                <a:cs typeface="Verdana" charset="0"/>
              </a:rPr>
            </a:br>
            <a:r>
              <a:rPr lang="en-US" sz="2000" dirty="0">
                <a:solidFill>
                  <a:srgbClr val="990033"/>
                </a:solidFill>
              </a:rPr>
              <a:t>A Week Focusing on Risk Management’s Contributions to Higher </a:t>
            </a:r>
            <a:r>
              <a:rPr lang="en-US" sz="2000" dirty="0" smtClean="0">
                <a:solidFill>
                  <a:srgbClr val="990033"/>
                </a:solidFill>
              </a:rPr>
              <a:t>Education</a:t>
            </a:r>
            <a:br>
              <a:rPr lang="en-US" sz="2000" dirty="0" smtClean="0">
                <a:solidFill>
                  <a:srgbClr val="990033"/>
                </a:solidFill>
              </a:rPr>
            </a:br>
            <a:r>
              <a:rPr lang="en-US" sz="2000" dirty="0">
                <a:solidFill>
                  <a:srgbClr val="990033"/>
                </a:solidFill>
              </a:rPr>
              <a:t/>
            </a:r>
            <a:br>
              <a:rPr lang="en-US" sz="2000" dirty="0">
                <a:solidFill>
                  <a:srgbClr val="990033"/>
                </a:solidFill>
              </a:rPr>
            </a:br>
            <a:r>
              <a:rPr lang="en-US" sz="2000" i="1" dirty="0" smtClean="0"/>
              <a:t>November 5-9, 2012</a:t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b="0" dirty="0" smtClean="0">
                <a:latin typeface="+mn-lt"/>
              </a:rPr>
              <a:t>Presented by Your Risk Management Department</a:t>
            </a:r>
            <a:endParaRPr lang="en-US" sz="1600" dirty="0" smtClean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3738" y="1465263"/>
            <a:ext cx="6577012" cy="51466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UNIVERSITY RISK MANAGEMENT &amp; INSURANCE ASSOCIATION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Risk Management Voice for </a:t>
            </a:r>
            <a:br>
              <a:rPr lang="en-US" sz="2000" dirty="0" smtClean="0"/>
            </a:br>
            <a:r>
              <a:rPr lang="en-US" sz="2000" dirty="0" smtClean="0"/>
              <a:t>Higher Education</a:t>
            </a:r>
            <a:br>
              <a:rPr lang="en-US" sz="2000" dirty="0" smtClean="0"/>
            </a:br>
            <a:r>
              <a:rPr lang="en-US" sz="1200" b="0" dirty="0" smtClean="0">
                <a:solidFill>
                  <a:srgbClr val="000000"/>
                </a:solidFill>
              </a:rPr>
              <a:t/>
            </a:r>
            <a:br>
              <a:rPr lang="en-US" sz="1200" b="0" dirty="0" smtClean="0">
                <a:solidFill>
                  <a:srgbClr val="000000"/>
                </a:solidFill>
              </a:rPr>
            </a:br>
            <a:r>
              <a:rPr lang="en-US" sz="1200" b="0" dirty="0" smtClean="0">
                <a:solidFill>
                  <a:srgbClr val="000000"/>
                </a:solidFill>
              </a:rPr>
              <a:t>P.O. Box 1027</a:t>
            </a:r>
            <a:br>
              <a:rPr lang="en-US" sz="1200" b="0" dirty="0" smtClean="0">
                <a:solidFill>
                  <a:srgbClr val="000000"/>
                </a:solidFill>
              </a:rPr>
            </a:br>
            <a:r>
              <a:rPr lang="en-US" sz="1200" b="0" dirty="0" smtClean="0">
                <a:solidFill>
                  <a:srgbClr val="000000"/>
                </a:solidFill>
              </a:rPr>
              <a:t>Bloomington, IN 47402-1027</a:t>
            </a:r>
            <a:br>
              <a:rPr lang="en-US" sz="1200" b="0" dirty="0" smtClean="0">
                <a:solidFill>
                  <a:srgbClr val="000000"/>
                </a:solidFill>
              </a:rPr>
            </a:br>
            <a:r>
              <a:rPr lang="en-US" sz="1200" b="0" dirty="0" smtClean="0">
                <a:solidFill>
                  <a:srgbClr val="000000"/>
                </a:solidFill>
              </a:rPr>
              <a:t/>
            </a:r>
            <a:br>
              <a:rPr lang="en-US" sz="1200" b="0" dirty="0" smtClean="0">
                <a:solidFill>
                  <a:srgbClr val="000000"/>
                </a:solidFill>
              </a:rPr>
            </a:br>
            <a:r>
              <a:rPr lang="en-US" sz="1200" b="0" dirty="0" smtClean="0">
                <a:solidFill>
                  <a:srgbClr val="000000"/>
                </a:solidFill>
              </a:rPr>
              <a:t>400 East Seventh Street, #305</a:t>
            </a:r>
            <a:br>
              <a:rPr lang="en-US" sz="1200" b="0" dirty="0" smtClean="0">
                <a:solidFill>
                  <a:srgbClr val="000000"/>
                </a:solidFill>
              </a:rPr>
            </a:br>
            <a:r>
              <a:rPr lang="en-US" sz="1200" b="0" dirty="0" smtClean="0">
                <a:solidFill>
                  <a:srgbClr val="000000"/>
                </a:solidFill>
              </a:rPr>
              <a:t>Bloomington, IN 47405</a:t>
            </a:r>
            <a:br>
              <a:rPr lang="en-US" sz="1200" b="0" dirty="0" smtClean="0">
                <a:solidFill>
                  <a:srgbClr val="000000"/>
                </a:solidFill>
              </a:rPr>
            </a:br>
            <a:r>
              <a:rPr lang="en-US" sz="1200" b="0" dirty="0" smtClean="0">
                <a:solidFill>
                  <a:srgbClr val="000000"/>
                </a:solidFill>
              </a:rPr>
              <a:t/>
            </a:r>
            <a:br>
              <a:rPr lang="en-US" sz="1200" b="0" dirty="0" smtClean="0">
                <a:solidFill>
                  <a:srgbClr val="000000"/>
                </a:solidFill>
              </a:rPr>
            </a:br>
            <a:r>
              <a:rPr lang="en-US" sz="1200" b="0" dirty="0" smtClean="0">
                <a:solidFill>
                  <a:srgbClr val="000000"/>
                </a:solidFill>
              </a:rPr>
              <a:t>Tel / 812.855.6683</a:t>
            </a:r>
            <a:br>
              <a:rPr lang="en-US" sz="1200" b="0" dirty="0" smtClean="0">
                <a:solidFill>
                  <a:srgbClr val="000000"/>
                </a:solidFill>
              </a:rPr>
            </a:br>
            <a:r>
              <a:rPr lang="en-US" sz="1200" b="0" dirty="0" smtClean="0">
                <a:solidFill>
                  <a:srgbClr val="000000"/>
                </a:solidFill>
              </a:rPr>
              <a:t>Fax / 812.856.3149</a:t>
            </a:r>
            <a:br>
              <a:rPr lang="en-US" sz="1200" b="0" dirty="0" smtClean="0">
                <a:solidFill>
                  <a:srgbClr val="000000"/>
                </a:solidFill>
              </a:rPr>
            </a:br>
            <a:r>
              <a:rPr lang="en-US" sz="1000" b="0" dirty="0" smtClean="0">
                <a:solidFill>
                  <a:srgbClr val="000000"/>
                </a:solidFill>
              </a:rPr>
              <a:t/>
            </a:r>
            <a:br>
              <a:rPr lang="en-US" sz="1000" b="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www.urmia.org</a:t>
            </a:r>
            <a:br>
              <a:rPr lang="en-US" sz="1600" dirty="0" smtClean="0">
                <a:solidFill>
                  <a:srgbClr val="000000"/>
                </a:solidFill>
              </a:rPr>
            </a:br>
            <a:endParaRPr lang="en-US" sz="1600" dirty="0" smtClean="0">
              <a:solidFill>
                <a:schemeClr val="hlink"/>
              </a:solidFill>
            </a:endParaRPr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auto">
          <a:xfrm flipV="1">
            <a:off x="2308225" y="2916238"/>
            <a:ext cx="5940425" cy="1587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Value of Risk Management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Delivers expertise on:</a:t>
            </a:r>
          </a:p>
          <a:p>
            <a:pPr lvl="1"/>
            <a:r>
              <a:rPr lang="en-US" dirty="0" smtClean="0"/>
              <a:t>Risk prevention</a:t>
            </a:r>
          </a:p>
          <a:p>
            <a:pPr lvl="1"/>
            <a:r>
              <a:rPr lang="en-US" dirty="0" smtClean="0"/>
              <a:t>Risk management and insurance</a:t>
            </a:r>
          </a:p>
          <a:p>
            <a:pPr lvl="1"/>
            <a:r>
              <a:rPr lang="en-US" dirty="0" smtClean="0"/>
              <a:t>People-centered event management</a:t>
            </a:r>
          </a:p>
          <a:p>
            <a:r>
              <a:rPr lang="en-US" dirty="0" smtClean="0"/>
              <a:t>Works to protect:</a:t>
            </a:r>
          </a:p>
          <a:p>
            <a:pPr lvl="1"/>
            <a:r>
              <a:rPr lang="en-US" dirty="0" smtClean="0"/>
              <a:t>Students, faculty, and staff</a:t>
            </a:r>
          </a:p>
          <a:p>
            <a:pPr lvl="1"/>
            <a:r>
              <a:rPr lang="en-US" dirty="0" smtClean="0"/>
              <a:t>The institution’s finances and reputation</a:t>
            </a:r>
          </a:p>
          <a:p>
            <a:r>
              <a:rPr lang="en-US" dirty="0" smtClean="0"/>
              <a:t>Allows the institution to successfully fulfill its mission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Resource and Ally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Assists in finding safe and effective ways to reach your goals and objectives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Provides support and consultation 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225" y="176010"/>
            <a:ext cx="7239000" cy="1143000"/>
          </a:xfrm>
        </p:spPr>
        <p:txBody>
          <a:bodyPr/>
          <a:lstStyle/>
          <a:p>
            <a:r>
              <a:rPr lang="en-US" sz="2800" dirty="0" smtClean="0"/>
              <a:t>What Functions Do Higher Education Risk Managers Serve?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wear many hats! </a:t>
            </a:r>
          </a:p>
          <a:p>
            <a:pPr lvl="1"/>
            <a:r>
              <a:rPr lang="en-US" dirty="0" smtClean="0"/>
              <a:t>Student safety</a:t>
            </a:r>
          </a:p>
          <a:p>
            <a:pPr lvl="1"/>
            <a:r>
              <a:rPr lang="en-US" dirty="0" smtClean="0"/>
              <a:t>Risk management</a:t>
            </a:r>
          </a:p>
          <a:p>
            <a:pPr lvl="1"/>
            <a:r>
              <a:rPr lang="en-US" dirty="0" smtClean="0"/>
              <a:t>Risk prevention</a:t>
            </a:r>
          </a:p>
          <a:p>
            <a:r>
              <a:rPr lang="en-US" dirty="0" smtClean="0"/>
              <a:t>We support efforts of departments across campus</a:t>
            </a:r>
          </a:p>
          <a:p>
            <a:r>
              <a:rPr lang="en-US" dirty="0" smtClean="0"/>
              <a:t>We serve as go-to professionals in challenging situations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1927225" y="150252"/>
            <a:ext cx="7239000" cy="1143000"/>
          </a:xfrm>
        </p:spPr>
        <p:txBody>
          <a:bodyPr/>
          <a:lstStyle/>
          <a:p>
            <a:r>
              <a:rPr lang="en-US" sz="2800" dirty="0" smtClean="0"/>
              <a:t>How We Are Celebrating </a:t>
            </a:r>
            <a:br>
              <a:rPr lang="en-US" sz="2800" dirty="0" smtClean="0"/>
            </a:br>
            <a:r>
              <a:rPr lang="en-US" sz="2800" i="1" dirty="0" smtClean="0"/>
              <a:t>Risky Business </a:t>
            </a:r>
            <a:r>
              <a:rPr lang="en-US" sz="2800" dirty="0" smtClean="0"/>
              <a:t>Week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of Events</a:t>
            </a:r>
          </a:p>
          <a:p>
            <a:r>
              <a:rPr lang="en-US" dirty="0" smtClean="0"/>
              <a:t>For complete information, view my.urmia.org/events/RMWeek2012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Can I Do?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Campus risk management is everyone’s job, all year long</a:t>
            </a:r>
          </a:p>
          <a:p>
            <a:r>
              <a:rPr lang="en-US" dirty="0" smtClean="0"/>
              <a:t>During </a:t>
            </a:r>
            <a:r>
              <a:rPr lang="en-US" i="1" dirty="0" smtClean="0"/>
              <a:t>Risky Business </a:t>
            </a:r>
            <a:r>
              <a:rPr lang="en-US" dirty="0" smtClean="0"/>
              <a:t>Week, get involved:</a:t>
            </a:r>
          </a:p>
          <a:p>
            <a:pPr lvl="1"/>
            <a:r>
              <a:rPr lang="en-US" dirty="0" smtClean="0"/>
              <a:t>Identify risks in your department or organization</a:t>
            </a:r>
          </a:p>
          <a:p>
            <a:pPr lvl="1"/>
            <a:r>
              <a:rPr lang="en-US" dirty="0" smtClean="0"/>
              <a:t>Contact your risk management representative to learn how to avoid risks</a:t>
            </a:r>
          </a:p>
          <a:p>
            <a:pPr lvl="1"/>
            <a:r>
              <a:rPr lang="en-US" dirty="0" smtClean="0"/>
              <a:t>Start a conversation about risk and safety with colleagues, co-workers, or students</a:t>
            </a:r>
          </a:p>
          <a:p>
            <a:pPr lvl="1"/>
            <a:r>
              <a:rPr lang="en-US" dirty="0" smtClean="0"/>
              <a:t>Visit </a:t>
            </a:r>
            <a:r>
              <a:rPr lang="en-US" dirty="0" smtClean="0">
                <a:solidFill>
                  <a:srgbClr val="990033"/>
                </a:solidFill>
              </a:rPr>
              <a:t>my.urmia.org/events/RMWeek2012</a:t>
            </a:r>
            <a:r>
              <a:rPr lang="en-US" dirty="0" smtClean="0"/>
              <a:t> for more information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Where Can I Learn More?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i="1" dirty="0" smtClean="0"/>
              <a:t>Contact: 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Allan F. Brooks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Risk </a:t>
            </a:r>
            <a:r>
              <a:rPr lang="en-US" b="1" dirty="0" smtClean="0">
                <a:solidFill>
                  <a:srgbClr val="FF0000"/>
                </a:solidFill>
              </a:rPr>
              <a:t>Management </a:t>
            </a:r>
            <a:r>
              <a:rPr lang="en-US" b="1" dirty="0" smtClean="0">
                <a:solidFill>
                  <a:srgbClr val="FF0000"/>
                </a:solidFill>
              </a:rPr>
              <a:t>Department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Chapman University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i="1" dirty="0" smtClean="0"/>
              <a:t>Risky Business </a:t>
            </a:r>
            <a:r>
              <a:rPr lang="en-US" dirty="0" smtClean="0"/>
              <a:t>Website: 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my.urmia.org/events/RMWeek2012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University Risk Management and Insurance Association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hlinkClick r:id="rId3"/>
              </a:rPr>
              <a:t>urmia@urmia.org</a:t>
            </a:r>
            <a:endParaRPr lang="en-US" sz="2400" dirty="0" smtClean="0"/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</a:rPr>
              <a:t>www.URMIA.org</a:t>
            </a:r>
            <a:endParaRPr lang="en-US" sz="2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654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1927225" y="170988"/>
            <a:ext cx="7239000" cy="11430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Thank You for Helping Us Celebrate </a:t>
            </a:r>
            <a:r>
              <a:rPr lang="en-US" sz="2600" i="1" dirty="0" smtClean="0"/>
              <a:t>Risky Business </a:t>
            </a:r>
            <a:r>
              <a:rPr lang="en-US" sz="2600" dirty="0" smtClean="0"/>
              <a:t>on Our Campus!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FF0000"/>
              </a:solidFill>
              <a:hlinkClick r:id="rId3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FF0000"/>
              </a:solidFill>
              <a:hlinkClick r:id="rId3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Questions</a:t>
            </a:r>
            <a:r>
              <a:rPr lang="en-US" b="1" i="1" dirty="0" smtClean="0">
                <a:solidFill>
                  <a:srgbClr val="C00000"/>
                </a:solidFill>
              </a:rPr>
              <a:t>?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Call 714-532-7794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endParaRPr lang="en-US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URMIA?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University Risk Management and Insurance Association is dedicated to the advancement of risk management in higher education</a:t>
            </a:r>
          </a:p>
          <a:p>
            <a:pPr lvl="1"/>
            <a:r>
              <a:rPr lang="en-US" sz="2000" dirty="0" smtClean="0"/>
              <a:t>URMIA helps institutions of higher education reach their academic, social, and economic goals</a:t>
            </a:r>
          </a:p>
          <a:p>
            <a:r>
              <a:rPr lang="en-US" sz="2400" dirty="0" smtClean="0"/>
              <a:t>Goals:</a:t>
            </a:r>
          </a:p>
          <a:p>
            <a:pPr lvl="1"/>
            <a:r>
              <a:rPr lang="en-US" sz="2000" dirty="0" smtClean="0"/>
              <a:t>To protect the reputation and resources of institutions of higher education through sound risk management practices </a:t>
            </a:r>
          </a:p>
          <a:p>
            <a:pPr lvl="1"/>
            <a:r>
              <a:rPr lang="en-US" sz="2000" dirty="0" smtClean="0"/>
              <a:t>To make available the best risk management information for institutions of higher education</a:t>
            </a:r>
          </a:p>
          <a:p>
            <a:pPr lvl="1"/>
            <a:r>
              <a:rPr lang="en-US" sz="2000" dirty="0" smtClean="0"/>
              <a:t>To provide excellent professional development opportunities for risk management professionals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402</Words>
  <Application>Microsoft Office PowerPoint</Application>
  <PresentationFormat>On-screen Show (4:3)</PresentationFormat>
  <Paragraphs>74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Risky Business:  A Week Focusing on Risk Management’s Contributions to Higher Education  November 5-9, 2012  Presented by Your Risk Management Department</vt:lpstr>
      <vt:lpstr> Value of Risk Management</vt:lpstr>
      <vt:lpstr>A Resource and Ally</vt:lpstr>
      <vt:lpstr>What Functions Do Higher Education Risk Managers Serve?</vt:lpstr>
      <vt:lpstr>How We Are Celebrating  Risky Business Week </vt:lpstr>
      <vt:lpstr>What Can I Do?</vt:lpstr>
      <vt:lpstr>Where Can I Learn More?</vt:lpstr>
      <vt:lpstr>Thank You for Helping Us Celebrate Risky Business on Our Campus!</vt:lpstr>
      <vt:lpstr>Who Is URMIA?</vt:lpstr>
      <vt:lpstr>UNIVERSITY RISK MANAGEMENT &amp; INSURANCE ASSOCIATION  The Risk Management Voice for  Higher Education  P.O. Box 1027 Bloomington, IN 47402-1027  400 East Seventh Street, #305 Bloomington, IN 47405  Tel / 812.855.6683 Fax / 812.856.3149  www.urmia.org </vt:lpstr>
    </vt:vector>
  </TitlesOfParts>
  <Company>Westmont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Troy Harris</dc:creator>
  <cp:lastModifiedBy>abrooks</cp:lastModifiedBy>
  <cp:revision>113</cp:revision>
  <cp:lastPrinted>2012-05-08T19:20:19Z</cp:lastPrinted>
  <dcterms:created xsi:type="dcterms:W3CDTF">2007-03-23T15:50:57Z</dcterms:created>
  <dcterms:modified xsi:type="dcterms:W3CDTF">2012-10-11T22:37:01Z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786806930</vt:i4>
  </property>
  <property fmtid="{D5CDD505-2E9C-101B-9397-08002B2CF9AE}" pid="4" name="_EmailSubject">
    <vt:lpwstr>Power Point</vt:lpwstr>
  </property>
  <property fmtid="{D5CDD505-2E9C-101B-9397-08002B2CF9AE}" pid="5" name="_AuthorEmail">
    <vt:lpwstr>mdehart@syr.edu</vt:lpwstr>
  </property>
  <property fmtid="{D5CDD505-2E9C-101B-9397-08002B2CF9AE}" pid="6" name="_AuthorEmailDisplayName">
    <vt:lpwstr>Michaele DeHart</vt:lpwstr>
  </property>
  <property fmtid="{D5CDD505-2E9C-101B-9397-08002B2CF9AE}" pid="7" name="_PreviousAdHocReviewCycleID">
    <vt:i4>-1765293945</vt:i4>
  </property>
</Properties>
</file>