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7" r:id="rId3"/>
    <p:sldId id="283" r:id="rId4"/>
    <p:sldId id="290" r:id="rId5"/>
    <p:sldId id="289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4" r:id="rId18"/>
    <p:sldId id="285" r:id="rId19"/>
    <p:sldId id="271" r:id="rId20"/>
    <p:sldId id="273" r:id="rId21"/>
    <p:sldId id="274" r:id="rId22"/>
    <p:sldId id="275" r:id="rId23"/>
    <p:sldId id="276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siree L. Vera" initials="DLV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408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F98DC-EA50-458E-82F9-FF29C0466B3D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92EBC-29DC-4D99-ABF9-4F8A612E8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9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77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2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71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59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08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59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68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47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55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07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70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18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44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23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78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4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4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25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82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29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82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72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2EBC-29DC-4D99-ABF9-4F8A612E8F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1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A843A8F-1755-4459-A628-BB451CF26449}" type="datetime1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 smtClean="0"/>
              <a:t>Office of Research Compliance v4-2016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7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9795-8974-4E43-BF17-3785E4F171EA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Research Compliance v4-2016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E920-F571-4042-8D4D-0B01EB5C74CB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Research Compliance v4-2016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8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043-6ED3-4B9F-9A31-DA4A4B55D56B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Research Compliance v4-2016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5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E7E7-A338-4F5E-8BD4-A8AED1FE28D6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Research Compliance v4-2016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EAE-30CA-4704-A34A-A5B6317AEF41}" type="datetime1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Research Compliance v4-2016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9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E827-A0DA-43BA-ACB9-35749A52EAC4}" type="datetime1">
              <a:rPr lang="en-US" smtClean="0"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Research Compliance v4-2016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1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1C1D-2C2A-4E8B-8775-9008860C2EF8}" type="datetime1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Research Compliance v4-2016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4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19C4-E8D5-4035-938C-F7821F5CCF20}" type="datetime1">
              <a:rPr lang="en-US" smtClean="0"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Research Compliance v4-2016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4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3455-ED6E-45B7-941A-1473B6822C5F}" type="datetime1">
              <a:rPr lang="en-US" smtClean="0"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Research Compliance v4-2016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8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EC475AF-746E-4354-9141-A93A40DCD96D}" type="datetime1">
              <a:rPr lang="en-US" smtClean="0"/>
              <a:t>9/28/2017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 smtClean="0"/>
              <a:t>Office of Research Compliance v4-2016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97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C87D4C5-CAAA-4839-A523-E532E774B3CA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 smtClean="0"/>
              <a:t>Office of Research Compliance v4-2016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28905E4-4BC0-428F-9E4E-5B5DFB00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8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rb@chapman.ed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www.chapman.edu/research/integrity/irb/forms-and-instructions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rb@chapman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pp.cayuse424.com/rs/ir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1528065"/>
            <a:ext cx="10782300" cy="1417012"/>
          </a:xfrm>
          <a:noFill/>
        </p:spPr>
        <p:txBody>
          <a:bodyPr/>
          <a:lstStyle/>
          <a:p>
            <a:pPr algn="ctr"/>
            <a:r>
              <a:rPr lang="en-US" sz="13800" dirty="0" smtClean="0">
                <a:solidFill>
                  <a:srgbClr val="FFC000"/>
                </a:solidFill>
                <a:latin typeface="Albertus MT Lt" panose="020E0502030304020304" pitchFamily="34" charset="0"/>
              </a:rPr>
              <a:t>Cayuse IRB</a:t>
            </a:r>
            <a:endParaRPr lang="en-US" sz="13800" dirty="0">
              <a:solidFill>
                <a:srgbClr val="FFC000"/>
              </a:solidFill>
              <a:latin typeface="Albertus MT Lt" panose="020E05020303040203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1899" y="3749603"/>
            <a:ext cx="9228201" cy="164592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  <a:latin typeface="Albertus MT Lt" panose="020E0502030304020304" pitchFamily="34" charset="0"/>
              </a:rPr>
              <a:t>Submitting a New IRB Protocol</a:t>
            </a:r>
            <a:endParaRPr lang="en-US" sz="6000" dirty="0">
              <a:solidFill>
                <a:srgbClr val="FFC000"/>
              </a:solidFill>
              <a:latin typeface="Albertus MT Lt" panose="020E0502030304020304" pitchFamily="34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</p:spPr>
        <p:txBody>
          <a:bodyPr/>
          <a:lstStyle/>
          <a:p>
            <a:r>
              <a:rPr lang="en-US" sz="1400" dirty="0" smtClean="0"/>
              <a:t>Office of Research INTEGRITY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6" y="6248831"/>
            <a:ext cx="536314" cy="5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7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0662" y="184727"/>
            <a:ext cx="11652347" cy="6858000"/>
            <a:chOff x="269826" y="0"/>
            <a:chExt cx="11652347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26" y="0"/>
              <a:ext cx="11652347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49210" y="1856355"/>
              <a:ext cx="1245012" cy="1067569"/>
            </a:xfrm>
            <a:prstGeom prst="rect">
              <a:avLst/>
            </a:prstGeom>
            <a:solidFill>
              <a:srgbClr val="2F4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944596" y="0"/>
              <a:ext cx="883921" cy="264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961746" y="1394690"/>
            <a:ext cx="353752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next step will be to start the IRB protocol. Click “+ New Submission”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8811491" y="304799"/>
            <a:ext cx="1422400" cy="5726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7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3077" y="0"/>
            <a:ext cx="11605846" cy="6858000"/>
            <a:chOff x="293077" y="0"/>
            <a:chExt cx="11605846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077" y="0"/>
              <a:ext cx="11605846" cy="6858000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</p:pic>
        <p:sp>
          <p:nvSpPr>
            <p:cNvPr id="5" name="Rectangle 4"/>
            <p:cNvSpPr/>
            <p:nvPr/>
          </p:nvSpPr>
          <p:spPr>
            <a:xfrm>
              <a:off x="349210" y="1856355"/>
              <a:ext cx="1245012" cy="1067569"/>
            </a:xfrm>
            <a:prstGeom prst="rect">
              <a:avLst/>
            </a:prstGeom>
            <a:solidFill>
              <a:srgbClr val="2F4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944596" y="0"/>
              <a:ext cx="883921" cy="264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Up Arrow 2"/>
          <p:cNvSpPr/>
          <p:nvPr/>
        </p:nvSpPr>
        <p:spPr>
          <a:xfrm>
            <a:off x="10926618" y="1228436"/>
            <a:ext cx="600364" cy="107141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82182" y="1579479"/>
            <a:ext cx="2096655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Click on “Initial”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4674" y="0"/>
            <a:ext cx="11642651" cy="6858000"/>
            <a:chOff x="274674" y="0"/>
            <a:chExt cx="11642651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74" y="0"/>
              <a:ext cx="11642651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49210" y="1856355"/>
              <a:ext cx="1245012" cy="1067569"/>
            </a:xfrm>
            <a:prstGeom prst="rect">
              <a:avLst/>
            </a:prstGeom>
            <a:solidFill>
              <a:srgbClr val="2F4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944596" y="0"/>
              <a:ext cx="883921" cy="264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097817" y="2697018"/>
            <a:ext cx="2456873" cy="2486308"/>
            <a:chOff x="9097817" y="2697018"/>
            <a:chExt cx="2456873" cy="2486308"/>
          </a:xfrm>
        </p:grpSpPr>
        <p:sp>
          <p:nvSpPr>
            <p:cNvPr id="4" name="Left Arrow 3"/>
            <p:cNvSpPr/>
            <p:nvPr/>
          </p:nvSpPr>
          <p:spPr>
            <a:xfrm>
              <a:off x="9227127" y="2697018"/>
              <a:ext cx="1099127" cy="591127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97817" y="3429000"/>
              <a:ext cx="2456873" cy="175432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 You can check the tasks you need to complete here and you can also click on the tasks to be redirected to that page.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73382" y="1902691"/>
            <a:ext cx="2410691" cy="2382491"/>
            <a:chOff x="1773382" y="1902691"/>
            <a:chExt cx="2410691" cy="2382491"/>
          </a:xfrm>
        </p:grpSpPr>
        <p:sp>
          <p:nvSpPr>
            <p:cNvPr id="5" name="Oval 4"/>
            <p:cNvSpPr/>
            <p:nvPr/>
          </p:nvSpPr>
          <p:spPr>
            <a:xfrm>
              <a:off x="1773382" y="1902691"/>
              <a:ext cx="1071418" cy="8035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58109" y="2807854"/>
              <a:ext cx="2225964" cy="147732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2. Or you can click “Edit” to go directly into the protocol-this is the preferred method.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927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807961" cy="6783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32855" y="1446596"/>
            <a:ext cx="2983346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Once you select answers on the first page, you will be redirected to the appropriate sections and application questions.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537527" y="757382"/>
            <a:ext cx="3417455" cy="3384312"/>
            <a:chOff x="3537527" y="757382"/>
            <a:chExt cx="3417455" cy="4027054"/>
          </a:xfrm>
        </p:grpSpPr>
        <p:sp>
          <p:nvSpPr>
            <p:cNvPr id="4" name="Right Brace 3"/>
            <p:cNvSpPr/>
            <p:nvPr/>
          </p:nvSpPr>
          <p:spPr>
            <a:xfrm>
              <a:off x="3537527" y="757382"/>
              <a:ext cx="535709" cy="4027054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41091" y="2207491"/>
              <a:ext cx="2613891" cy="186776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2. These are the sections of the protocol. You can move through any section by clicking on them and your work will be automatically saved.</a:t>
              </a:r>
              <a:endParaRPr lang="en-US" sz="16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189421" y="4093440"/>
            <a:ext cx="2540000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Once a section’s required answers (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)have been answered, a checkmark will appear on the section. All sections must have a checkmark in order to complete final submission.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064372" y="0"/>
            <a:ext cx="2084294" cy="6858000"/>
            <a:chOff x="10105611" y="0"/>
            <a:chExt cx="2038178" cy="68580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98" t="88388" r="1428"/>
            <a:stretch/>
          </p:blipFill>
          <p:spPr>
            <a:xfrm>
              <a:off x="10105611" y="6061635"/>
              <a:ext cx="2038178" cy="7963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</p:pic>
        <p:sp>
          <p:nvSpPr>
            <p:cNvPr id="21" name="Rectangle 20"/>
            <p:cNvSpPr/>
            <p:nvPr/>
          </p:nvSpPr>
          <p:spPr>
            <a:xfrm>
              <a:off x="10944596" y="0"/>
              <a:ext cx="883921" cy="264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>
            <a:off x="11121411" y="6073589"/>
            <a:ext cx="894923" cy="5229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17102" y="5315734"/>
            <a:ext cx="206894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You can also click on this next button to move through the protocol.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0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2577" y="0"/>
            <a:ext cx="11617605" cy="6858000"/>
            <a:chOff x="112577" y="0"/>
            <a:chExt cx="11617605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7" y="0"/>
              <a:ext cx="11617605" cy="6858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42945" y="1813655"/>
              <a:ext cx="1245012" cy="1067569"/>
            </a:xfrm>
            <a:prstGeom prst="rect">
              <a:avLst/>
            </a:prstGeom>
            <a:solidFill>
              <a:srgbClr val="2F4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846261" y="0"/>
              <a:ext cx="883921" cy="264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620000" y="1311563"/>
            <a:ext cx="2392219" cy="2585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For the question “who is the Primary Contact (PC)”, you will enter your name by clicking </a:t>
            </a:r>
            <a:r>
              <a:rPr lang="en-US" dirty="0"/>
              <a:t>on </a:t>
            </a:r>
            <a:r>
              <a:rPr lang="en-US" dirty="0" smtClean="0"/>
              <a:t>the </a:t>
            </a:r>
            <a:r>
              <a:rPr lang="en-US" dirty="0"/>
              <a:t>“Find People” </a:t>
            </a:r>
            <a:r>
              <a:rPr lang="en-US" dirty="0" smtClean="0"/>
              <a:t>button. A small screen will pop up on the screen.</a:t>
            </a:r>
            <a:endParaRPr lang="en-US" dirty="0"/>
          </a:p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364346" y="1431638"/>
            <a:ext cx="1625600" cy="13485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4" y="0"/>
            <a:ext cx="11689931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72509" y="535709"/>
            <a:ext cx="6345382" cy="1625294"/>
            <a:chOff x="2872509" y="535709"/>
            <a:chExt cx="6345382" cy="1625294"/>
          </a:xfrm>
        </p:grpSpPr>
        <p:sp>
          <p:nvSpPr>
            <p:cNvPr id="3" name="TextBox 2"/>
            <p:cNvSpPr txBox="1"/>
            <p:nvPr/>
          </p:nvSpPr>
          <p:spPr>
            <a:xfrm>
              <a:off x="3149601" y="1237673"/>
              <a:ext cx="2558472" cy="9233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Type in your name and click enter on your keyboard.</a:t>
              </a: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872509" y="535709"/>
              <a:ext cx="6345382" cy="6834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68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0"/>
            <a:ext cx="13426741" cy="771323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01818" y="1459345"/>
            <a:ext cx="6216072" cy="2087295"/>
            <a:chOff x="3001818" y="1459345"/>
            <a:chExt cx="6216072" cy="2087295"/>
          </a:xfrm>
        </p:grpSpPr>
        <p:sp>
          <p:nvSpPr>
            <p:cNvPr id="3" name="Rectangle 2"/>
            <p:cNvSpPr/>
            <p:nvPr/>
          </p:nvSpPr>
          <p:spPr>
            <a:xfrm>
              <a:off x="3075709" y="1459345"/>
              <a:ext cx="6068291" cy="17826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01818" y="3177308"/>
              <a:ext cx="6216072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 Select your name and click “Save”.</a:t>
              </a:r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29890" y="4608946"/>
            <a:ext cx="4959927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The same process is needed for faculty advisors and co-PI(s). If you do not find your faculty advisor or co-PI(s) name, please contact the IRB office irb@chapman.edu). They will need to be manually entered into the system which will take 24hrs to become active.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4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2665" y="0"/>
            <a:ext cx="11701517" cy="6858000"/>
            <a:chOff x="282665" y="0"/>
            <a:chExt cx="11701517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65" y="0"/>
              <a:ext cx="11626670" cy="6858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49210" y="1856355"/>
              <a:ext cx="1245012" cy="1067569"/>
            </a:xfrm>
            <a:prstGeom prst="rect">
              <a:avLst/>
            </a:prstGeom>
            <a:solidFill>
              <a:srgbClr val="2F4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100261" y="0"/>
              <a:ext cx="883921" cy="264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886036" y="2355272"/>
            <a:ext cx="224443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Throughout the application you will be asked to attach certain documents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88509" y="3828411"/>
            <a:ext cx="4387272" cy="1029610"/>
            <a:chOff x="3888509" y="3828411"/>
            <a:chExt cx="4387272" cy="1029610"/>
          </a:xfrm>
        </p:grpSpPr>
        <p:sp>
          <p:nvSpPr>
            <p:cNvPr id="4" name="TextBox 3"/>
            <p:cNvSpPr txBox="1"/>
            <p:nvPr/>
          </p:nvSpPr>
          <p:spPr>
            <a:xfrm>
              <a:off x="5985163" y="3934691"/>
              <a:ext cx="2290618" cy="9233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2. Click on “Attach” and a pop up on your screen will appear. </a:t>
              </a:r>
              <a:endParaRPr lang="en-US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888509" y="3828411"/>
              <a:ext cx="858982" cy="58189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106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9" y="0"/>
            <a:ext cx="11631502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152072" y="1237673"/>
            <a:ext cx="6890328" cy="1376110"/>
            <a:chOff x="2152072" y="1237673"/>
            <a:chExt cx="6890328" cy="1376110"/>
          </a:xfrm>
        </p:grpSpPr>
        <p:sp>
          <p:nvSpPr>
            <p:cNvPr id="4" name="TextBox 3"/>
            <p:cNvSpPr txBox="1"/>
            <p:nvPr/>
          </p:nvSpPr>
          <p:spPr>
            <a:xfrm>
              <a:off x="5338618" y="1967452"/>
              <a:ext cx="3703782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 Click on the “+” sign to add an attachment. </a:t>
              </a:r>
              <a:endParaRPr lang="en-US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152072" y="1237673"/>
              <a:ext cx="822037" cy="40639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38279" y="1533238"/>
            <a:ext cx="2407653" cy="2087171"/>
            <a:chOff x="2438279" y="1533238"/>
            <a:chExt cx="2407653" cy="2087171"/>
          </a:xfrm>
        </p:grpSpPr>
        <p:sp>
          <p:nvSpPr>
            <p:cNvPr id="3" name="Rounded Rectangle 2"/>
            <p:cNvSpPr/>
            <p:nvPr/>
          </p:nvSpPr>
          <p:spPr>
            <a:xfrm>
              <a:off x="2974109" y="1533238"/>
              <a:ext cx="1871823" cy="66501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8279" y="2420080"/>
              <a:ext cx="2407653" cy="12003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2. You can </a:t>
              </a:r>
              <a:r>
                <a:rPr lang="en-US" dirty="0"/>
                <a:t>A</a:t>
              </a:r>
              <a:r>
                <a:rPr lang="en-US" dirty="0" smtClean="0"/>
                <a:t>dd Files (Word documents, pdfs, images, etc.) or Add </a:t>
              </a:r>
              <a:r>
                <a:rPr lang="en-US" dirty="0"/>
                <a:t>L</a:t>
              </a:r>
              <a:r>
                <a:rPr lang="en-US" dirty="0" smtClean="0"/>
                <a:t>inks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374909" y="1173018"/>
            <a:ext cx="2179782" cy="1440765"/>
            <a:chOff x="9374909" y="1173018"/>
            <a:chExt cx="2179782" cy="1440765"/>
          </a:xfrm>
        </p:grpSpPr>
        <p:sp>
          <p:nvSpPr>
            <p:cNvPr id="7" name="Left Arrow 6"/>
            <p:cNvSpPr/>
            <p:nvPr/>
          </p:nvSpPr>
          <p:spPr>
            <a:xfrm>
              <a:off x="9374909" y="1173018"/>
              <a:ext cx="1025236" cy="471054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48800" y="1967452"/>
              <a:ext cx="2105891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3. Click “Apply” to attach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602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0"/>
            <a:ext cx="12016292" cy="770631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82773" y="1054762"/>
            <a:ext cx="3913520" cy="3746215"/>
            <a:chOff x="2425277" y="1223818"/>
            <a:chExt cx="3913520" cy="3897745"/>
          </a:xfrm>
        </p:grpSpPr>
        <p:sp>
          <p:nvSpPr>
            <p:cNvPr id="3" name="Right Brace 2"/>
            <p:cNvSpPr/>
            <p:nvPr/>
          </p:nvSpPr>
          <p:spPr>
            <a:xfrm>
              <a:off x="2425277" y="1223818"/>
              <a:ext cx="905164" cy="3897745"/>
            </a:xfrm>
            <a:prstGeom prst="righ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66288" y="2426297"/>
              <a:ext cx="2872509" cy="175432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 Once all of the sections have been completed (all have checkmarks), and you have </a:t>
              </a:r>
              <a:r>
                <a:rPr lang="en-US" i="1" dirty="0" smtClean="0"/>
                <a:t>reviewed</a:t>
              </a:r>
              <a:r>
                <a:rPr lang="en-US" dirty="0" smtClean="0"/>
                <a:t> your application, you can submit your application.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82773" y="4678903"/>
            <a:ext cx="3376370" cy="2031325"/>
            <a:chOff x="2425277" y="4668821"/>
            <a:chExt cx="3376370" cy="2031325"/>
          </a:xfrm>
        </p:grpSpPr>
        <p:sp>
          <p:nvSpPr>
            <p:cNvPr id="5" name="Left Arrow 4"/>
            <p:cNvSpPr/>
            <p:nvPr/>
          </p:nvSpPr>
          <p:spPr>
            <a:xfrm>
              <a:off x="2425277" y="5590330"/>
              <a:ext cx="1209964" cy="47105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17452" y="4668821"/>
              <a:ext cx="1784195" cy="20313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3. Click on “Complete Submission” when you are ready. You will be redirected to another page.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35322" y="336436"/>
            <a:ext cx="2957572" cy="2580194"/>
            <a:chOff x="7749309" y="264160"/>
            <a:chExt cx="2957572" cy="2580194"/>
          </a:xfrm>
        </p:grpSpPr>
        <p:sp>
          <p:nvSpPr>
            <p:cNvPr id="12" name="TextBox 11"/>
            <p:cNvSpPr txBox="1"/>
            <p:nvPr/>
          </p:nvSpPr>
          <p:spPr>
            <a:xfrm>
              <a:off x="8129935" y="1367026"/>
              <a:ext cx="2576946" cy="147732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2. You can review your application by clicking through the sections or by creating a PDF version of the protocol.</a:t>
              </a:r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749309" y="264160"/>
              <a:ext cx="886691" cy="46551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25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How to use this tutorial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This tutorial is written in the point of view of a Primary Investigator (PI), if you are not a PI, please know that you will need to adjust a few things.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Use your keyboard’s left/right/up/down arrow (or your mouse/trackpad scroll or the spacebar) to move through the PowerPoint. </a:t>
            </a:r>
            <a:r>
              <a:rPr lang="en-US" b="1" dirty="0" smtClean="0"/>
              <a:t>Instructions are animated. </a:t>
            </a:r>
            <a:endParaRPr lang="en-US" b="1" dirty="0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685800" y="6516063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50" kern="1200" cap="all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Office of Research INTEGRITY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6" y="6248831"/>
            <a:ext cx="536314" cy="5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1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9826" y="0"/>
            <a:ext cx="11714356" cy="6858000"/>
            <a:chOff x="269826" y="0"/>
            <a:chExt cx="11714356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26" y="0"/>
              <a:ext cx="11652347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49210" y="1856355"/>
              <a:ext cx="1245012" cy="1067569"/>
            </a:xfrm>
            <a:prstGeom prst="rect">
              <a:avLst/>
            </a:prstGeom>
            <a:solidFill>
              <a:srgbClr val="2F4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100261" y="0"/>
              <a:ext cx="883921" cy="264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69018" y="905163"/>
            <a:ext cx="4387273" cy="2632364"/>
            <a:chOff x="7269018" y="905163"/>
            <a:chExt cx="4387273" cy="2632364"/>
          </a:xfrm>
        </p:grpSpPr>
        <p:sp>
          <p:nvSpPr>
            <p:cNvPr id="3" name="TextBox 2"/>
            <p:cNvSpPr txBox="1"/>
            <p:nvPr/>
          </p:nvSpPr>
          <p:spPr>
            <a:xfrm>
              <a:off x="7269018" y="905163"/>
              <a:ext cx="2382982" cy="175432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After clicking on the “Complete Submission” button, you will be redirected to this page where you will need to click on “Certify”. </a:t>
              </a:r>
              <a:endParaRPr lang="en-US" dirty="0"/>
            </a:p>
          </p:txBody>
        </p:sp>
        <p:sp>
          <p:nvSpPr>
            <p:cNvPr id="4" name="Up Arrow 3"/>
            <p:cNvSpPr/>
            <p:nvPr/>
          </p:nvSpPr>
          <p:spPr>
            <a:xfrm>
              <a:off x="11111345" y="2613891"/>
              <a:ext cx="544946" cy="923636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269018" y="2923924"/>
            <a:ext cx="2382982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will need to “Certify” each time you submit revisions, amendments, renewals.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8" y="18472"/>
            <a:ext cx="116662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05818" y="2835563"/>
            <a:ext cx="1995054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Read the Submission Certification and click on “Confirm” if you agree.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509164" y="4276436"/>
            <a:ext cx="1911927" cy="11545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605818" y="4692318"/>
            <a:ext cx="1995054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Selecting “Confirm” will also send your application to the faculty advisor and co-PI(s) that you have listed.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0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1034" y="0"/>
            <a:ext cx="11689931" cy="6858000"/>
            <a:chOff x="251034" y="0"/>
            <a:chExt cx="11689931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34" y="0"/>
              <a:ext cx="11689931" cy="6858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49210" y="1856355"/>
              <a:ext cx="1245012" cy="1067569"/>
            </a:xfrm>
            <a:prstGeom prst="rect">
              <a:avLst/>
            </a:prstGeom>
            <a:solidFill>
              <a:srgbClr val="2F4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973261" y="0"/>
              <a:ext cx="883921" cy="264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/>
          <p:cNvSpPr/>
          <p:nvPr/>
        </p:nvSpPr>
        <p:spPr>
          <a:xfrm>
            <a:off x="1487055" y="858982"/>
            <a:ext cx="1440872" cy="1025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69026" y="886691"/>
            <a:ext cx="3339774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Your protocol will remain “</a:t>
            </a:r>
            <a:r>
              <a:rPr lang="en-US" dirty="0" err="1" smtClean="0"/>
              <a:t>Unsubmitted</a:t>
            </a:r>
            <a:r>
              <a:rPr lang="en-US" dirty="0" smtClean="0"/>
              <a:t>” until your listed faculty advisor or co-PI(s) have logged in and reviewed the application and have “Certified”. They will receive a notification email to do this.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308436" y="2269324"/>
            <a:ext cx="4155688" cy="3244785"/>
            <a:chOff x="6308436" y="2269324"/>
            <a:chExt cx="4155688" cy="3244785"/>
          </a:xfrm>
        </p:grpSpPr>
        <p:sp>
          <p:nvSpPr>
            <p:cNvPr id="5" name="Rounded Rectangle 4"/>
            <p:cNvSpPr/>
            <p:nvPr/>
          </p:nvSpPr>
          <p:spPr>
            <a:xfrm>
              <a:off x="6308436" y="4054764"/>
              <a:ext cx="1588655" cy="145934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04052" y="2269324"/>
              <a:ext cx="2660072" cy="147732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2. Once everyone has “Certified”, the application will be sent to the IRB office to begin the review process.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507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752" y="135774"/>
            <a:ext cx="11410978" cy="6714965"/>
            <a:chOff x="457752" y="135774"/>
            <a:chExt cx="11410978" cy="67149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52" y="150027"/>
              <a:ext cx="11410978" cy="670071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42497" y="1939483"/>
              <a:ext cx="1245012" cy="1067569"/>
            </a:xfrm>
            <a:prstGeom prst="rect">
              <a:avLst/>
            </a:prstGeom>
            <a:solidFill>
              <a:srgbClr val="2F4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899370" y="135774"/>
              <a:ext cx="883921" cy="264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953768" y="886691"/>
            <a:ext cx="2396557" cy="11822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420963" y="849474"/>
            <a:ext cx="2396557" cy="11822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888158" y="849474"/>
            <a:ext cx="2396557" cy="11822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9305914" y="854093"/>
            <a:ext cx="2396557" cy="11822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25612" y="2900219"/>
            <a:ext cx="3325091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can keep track of your studies and where they are in the review process by looking at these sections on your Dashboard.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6152" y="135774"/>
            <a:ext cx="1223266" cy="8567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2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613318"/>
            <a:ext cx="10753725" cy="5164548"/>
          </a:xfrm>
        </p:spPr>
        <p:txBody>
          <a:bodyPr anchor="ctr"/>
          <a:lstStyle/>
          <a:p>
            <a:pPr algn="ctr"/>
            <a:r>
              <a:rPr lang="en-US" sz="3200" dirty="0" smtClean="0"/>
              <a:t>If you have any issues or questions, please contact the IRB Office: </a:t>
            </a:r>
            <a:r>
              <a:rPr lang="en-US" sz="3200" dirty="0" smtClean="0">
                <a:hlinkClick r:id="rId3"/>
              </a:rPr>
              <a:t>irb@chapman.edu</a:t>
            </a:r>
            <a:r>
              <a:rPr lang="en-US" sz="3200" dirty="0" smtClean="0"/>
              <a:t> or (714) 628-2833 and for IRB </a:t>
            </a:r>
            <a:r>
              <a:rPr lang="en-US" sz="3200" smtClean="0"/>
              <a:t>Consent Templates, </a:t>
            </a:r>
            <a:r>
              <a:rPr lang="en-US" sz="3200" dirty="0" smtClean="0"/>
              <a:t>visit </a:t>
            </a:r>
            <a:r>
              <a:rPr lang="en-US" sz="3200" dirty="0"/>
              <a:t>our website </a:t>
            </a:r>
            <a:r>
              <a:rPr lang="en-US" sz="3200" dirty="0" smtClean="0"/>
              <a:t>at </a:t>
            </a:r>
            <a:r>
              <a:rPr lang="en-US" sz="3200" dirty="0">
                <a:hlinkClick r:id="rId4"/>
              </a:rPr>
              <a:t>https://</a:t>
            </a:r>
            <a:r>
              <a:rPr lang="en-US" sz="3200" dirty="0" smtClean="0">
                <a:hlinkClick r:id="rId4"/>
              </a:rPr>
              <a:t>www.chapman.edu/research/integrity/irb/forms-and-instructions.aspx</a:t>
            </a:r>
            <a:r>
              <a:rPr lang="en-US" sz="3200" dirty="0" smtClean="0"/>
              <a:t> 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As this is a new IRB system, if you find any issues (typos, unclear questions, etc.) please let us know!</a:t>
            </a:r>
          </a:p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</p:spPr>
        <p:txBody>
          <a:bodyPr/>
          <a:lstStyle/>
          <a:p>
            <a:r>
              <a:rPr lang="en-US" sz="1400" dirty="0" smtClean="0"/>
              <a:t>Office of Research INTEGRITY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6" y="6248831"/>
            <a:ext cx="536314" cy="5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4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Before You Begin an IRB Protocol…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sure you have the following items ready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Supplemental documents in individual document files (i.e. informed consent form(s), authorization(s), recruitment documents, questionnaires, etc.). Files can be in various formats (PDFs, </a:t>
            </a:r>
            <a:r>
              <a:rPr lang="en-US" dirty="0" err="1" smtClean="0"/>
              <a:t>docx</a:t>
            </a:r>
            <a:r>
              <a:rPr lang="en-US" dirty="0" smtClean="0"/>
              <a:t>) however doc. (Microsoft Word) files are preferred.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Faculty advisor and co-PI(s) CITI training copy of certificate.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1" dirty="0" smtClean="0"/>
              <a:t>Ensure that you and your co-PI(s) have been “authenticated” with the IRB office. If you are unsure, contact the IRB office at </a:t>
            </a:r>
            <a:r>
              <a:rPr lang="en-US" b="1" dirty="0" smtClean="0">
                <a:hlinkClick r:id="rId3"/>
              </a:rPr>
              <a:t>irb@chapman.edu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You do not have to finish the IRB protocol in one sitting. All information can be saved.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</p:spPr>
        <p:txBody>
          <a:bodyPr/>
          <a:lstStyle/>
          <a:p>
            <a:r>
              <a:rPr lang="en-US" sz="1400" dirty="0" smtClean="0"/>
              <a:t>Office of Research INTEGRITY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6" y="6248831"/>
            <a:ext cx="536314" cy="5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35364" y="2724728"/>
            <a:ext cx="10515600" cy="1589087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Log in to Cayuse: </a:t>
            </a:r>
          </a:p>
          <a:p>
            <a:endParaRPr lang="en-US" u="sng" dirty="0">
              <a:hlinkClick r:id="rId3"/>
            </a:endParaRPr>
          </a:p>
          <a:p>
            <a:r>
              <a:rPr lang="en-US" u="sng" dirty="0"/>
              <a:t>https://chapman.cayuse424.com/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</p:spPr>
        <p:txBody>
          <a:bodyPr/>
          <a:lstStyle/>
          <a:p>
            <a:r>
              <a:rPr lang="en-US" sz="1400" dirty="0" smtClean="0"/>
              <a:t>Office of Research INTEGRITY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6" y="6248831"/>
            <a:ext cx="536314" cy="534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256" y="997527"/>
            <a:ext cx="10603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you have been “authenticated” by the IRB office you may log-in to Cayuse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420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8"/>
            <a:ext cx="4963945" cy="6279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2188" y="2324466"/>
            <a:ext cx="4166886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Once logged in, you’re first taken to this page. Click on “Cayuse IRB (Human Studies Compliance)”</a:t>
            </a:r>
            <a:endParaRPr lang="en-US" sz="2400" dirty="0"/>
          </a:p>
        </p:txBody>
      </p:sp>
      <p:sp>
        <p:nvSpPr>
          <p:cNvPr id="5" name="Left Arrow 4"/>
          <p:cNvSpPr/>
          <p:nvPr/>
        </p:nvSpPr>
        <p:spPr>
          <a:xfrm>
            <a:off x="3910648" y="3242202"/>
            <a:ext cx="1053297" cy="47456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45216" y="1342663"/>
            <a:ext cx="775504" cy="173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50" kern="1200" cap="all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Office of Research INTEGRITY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6" y="6248831"/>
            <a:ext cx="536314" cy="53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1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30042" y="80815"/>
            <a:ext cx="11410978" cy="6777185"/>
            <a:chOff x="430042" y="80815"/>
            <a:chExt cx="11410978" cy="6777185"/>
          </a:xfrm>
        </p:grpSpPr>
        <p:grpSp>
          <p:nvGrpSpPr>
            <p:cNvPr id="4" name="Group 3"/>
            <p:cNvGrpSpPr/>
            <p:nvPr/>
          </p:nvGrpSpPr>
          <p:grpSpPr>
            <a:xfrm>
              <a:off x="430042" y="157288"/>
              <a:ext cx="11410978" cy="6700712"/>
              <a:chOff x="430042" y="157288"/>
              <a:chExt cx="11410978" cy="670071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042" y="157288"/>
                <a:ext cx="11410978" cy="6700712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509896" y="1915612"/>
                <a:ext cx="1245012" cy="1067569"/>
              </a:xfrm>
              <a:prstGeom prst="rect">
                <a:avLst/>
              </a:prstGeom>
              <a:solidFill>
                <a:srgbClr val="2F4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0850878" y="80815"/>
              <a:ext cx="883921" cy="264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29382" y="2383017"/>
            <a:ext cx="2937164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After clicking “Cayuse IRB”, you will be taken to your “Dashboard” where you can see all of your affiliated studies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653309" y="1764145"/>
            <a:ext cx="1690255" cy="11268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78000" y="4093835"/>
            <a:ext cx="1690255" cy="11268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18545" y="4093835"/>
            <a:ext cx="1690255" cy="11268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0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83788" y="80815"/>
            <a:ext cx="11151011" cy="6604186"/>
            <a:chOff x="583788" y="80815"/>
            <a:chExt cx="11151011" cy="6604186"/>
          </a:xfrm>
        </p:grpSpPr>
        <p:grpSp>
          <p:nvGrpSpPr>
            <p:cNvPr id="8" name="Group 7"/>
            <p:cNvGrpSpPr/>
            <p:nvPr/>
          </p:nvGrpSpPr>
          <p:grpSpPr>
            <a:xfrm>
              <a:off x="583788" y="80815"/>
              <a:ext cx="11151011" cy="6604186"/>
              <a:chOff x="583788" y="80815"/>
              <a:chExt cx="11151011" cy="660418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788" y="212895"/>
                <a:ext cx="10998612" cy="6472106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0850878" y="80815"/>
                <a:ext cx="883921" cy="2641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583788" y="1978964"/>
              <a:ext cx="1245012" cy="1067569"/>
            </a:xfrm>
            <a:prstGeom prst="rect">
              <a:avLst/>
            </a:prstGeom>
            <a:solidFill>
              <a:srgbClr val="2F4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184071" y="1209963"/>
            <a:ext cx="363912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If you are </a:t>
            </a:r>
            <a:r>
              <a:rPr lang="en-US" smtClean="0"/>
              <a:t>an IRB member</a:t>
            </a:r>
            <a:r>
              <a:rPr lang="en-US" dirty="0" smtClean="0"/>
              <a:t>, make sure to switch your role to ”Researcher” to submit a new protocol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3788" y="1978965"/>
            <a:ext cx="1245012" cy="1067569"/>
          </a:xfrm>
          <a:prstGeom prst="rect">
            <a:avLst/>
          </a:prstGeom>
          <a:solidFill>
            <a:srgbClr val="2F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56146" y="212895"/>
            <a:ext cx="2623127" cy="22998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2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51714" y="80815"/>
            <a:ext cx="11410978" cy="6777185"/>
            <a:chOff x="430042" y="80815"/>
            <a:chExt cx="11410978" cy="6777185"/>
          </a:xfrm>
        </p:grpSpPr>
        <p:grpSp>
          <p:nvGrpSpPr>
            <p:cNvPr id="2" name="Group 1"/>
            <p:cNvGrpSpPr/>
            <p:nvPr/>
          </p:nvGrpSpPr>
          <p:grpSpPr>
            <a:xfrm>
              <a:off x="430042" y="157288"/>
              <a:ext cx="11410978" cy="6700712"/>
              <a:chOff x="430042" y="157288"/>
              <a:chExt cx="11410978" cy="670071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042" y="157288"/>
                <a:ext cx="11410978" cy="6700712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509897" y="1988201"/>
                <a:ext cx="1245012" cy="1067569"/>
              </a:xfrm>
              <a:prstGeom prst="rect">
                <a:avLst/>
              </a:prstGeom>
              <a:solidFill>
                <a:srgbClr val="2F4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0850878" y="80815"/>
              <a:ext cx="883921" cy="264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936509" y="545253"/>
            <a:ext cx="24384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Click on “+ New Study” to begin a new protocol application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243127" y="157289"/>
            <a:ext cx="1828801" cy="13112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47564" y="1988201"/>
            <a:ext cx="181956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You will be redirected to another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1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28847" y="0"/>
            <a:ext cx="11626670" cy="6858000"/>
            <a:chOff x="328847" y="0"/>
            <a:chExt cx="11626670" cy="6858000"/>
          </a:xfrm>
        </p:grpSpPr>
        <p:grpSp>
          <p:nvGrpSpPr>
            <p:cNvPr id="10" name="Group 9"/>
            <p:cNvGrpSpPr/>
            <p:nvPr/>
          </p:nvGrpSpPr>
          <p:grpSpPr>
            <a:xfrm>
              <a:off x="328847" y="0"/>
              <a:ext cx="11626670" cy="6858000"/>
              <a:chOff x="328847" y="0"/>
              <a:chExt cx="11626670" cy="68580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28847" y="0"/>
                <a:ext cx="11626670" cy="6858000"/>
                <a:chOff x="328847" y="0"/>
                <a:chExt cx="11626670" cy="6858000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847" y="0"/>
                  <a:ext cx="11626670" cy="6858000"/>
                </a:xfrm>
                <a:prstGeom prst="rect">
                  <a:avLst/>
                </a:prstGeom>
              </p:spPr>
            </p:pic>
            <p:sp>
              <p:nvSpPr>
                <p:cNvPr id="3" name="TextBox 2"/>
                <p:cNvSpPr txBox="1"/>
                <p:nvPr/>
              </p:nvSpPr>
              <p:spPr>
                <a:xfrm>
                  <a:off x="4027055" y="2170545"/>
                  <a:ext cx="3629891" cy="369332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1. Enter the protocol title here</a:t>
                  </a:r>
                  <a:endParaRPr lang="en-US" dirty="0"/>
                </a:p>
              </p:txBody>
            </p:sp>
            <p:sp>
              <p:nvSpPr>
                <p:cNvPr id="4" name="Up Arrow 3"/>
                <p:cNvSpPr/>
                <p:nvPr/>
              </p:nvSpPr>
              <p:spPr>
                <a:xfrm>
                  <a:off x="3445164" y="1708727"/>
                  <a:ext cx="489527" cy="997528"/>
                </a:xfrm>
                <a:prstGeom prst="up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395392" y="1906341"/>
                <a:ext cx="1245012" cy="1067569"/>
              </a:xfrm>
              <a:prstGeom prst="rect">
                <a:avLst/>
              </a:prstGeom>
              <a:solidFill>
                <a:srgbClr val="2F4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1071596" y="0"/>
              <a:ext cx="883921" cy="264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587345" y="1533236"/>
            <a:ext cx="2032000" cy="2105493"/>
            <a:chOff x="9587345" y="1533236"/>
            <a:chExt cx="2032000" cy="2105493"/>
          </a:xfrm>
        </p:grpSpPr>
        <p:sp>
          <p:nvSpPr>
            <p:cNvPr id="5" name="Right Arrow 4"/>
            <p:cNvSpPr/>
            <p:nvPr/>
          </p:nvSpPr>
          <p:spPr>
            <a:xfrm>
              <a:off x="9587345" y="1533236"/>
              <a:ext cx="969818" cy="49876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021455" y="2438400"/>
              <a:ext cx="1597890" cy="12003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2. Click on the checkmark to move to the next step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015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875</TotalTime>
  <Words>1018</Words>
  <Application>Microsoft Office PowerPoint</Application>
  <PresentationFormat>Widescreen</PresentationFormat>
  <Paragraphs>81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Albertus MT Lt</vt:lpstr>
      <vt:lpstr>Arial</vt:lpstr>
      <vt:lpstr>Calibri</vt:lpstr>
      <vt:lpstr>Calibri Light</vt:lpstr>
      <vt:lpstr>Metropolitan</vt:lpstr>
      <vt:lpstr>Cayuse IRB</vt:lpstr>
      <vt:lpstr>How to use this tutorial</vt:lpstr>
      <vt:lpstr>Before You Begin an IRB Protocol…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Cayuse</dc:title>
  <dc:creator>Desiree L. Vera</dc:creator>
  <cp:lastModifiedBy>ochstu02, Kelsey Rawson</cp:lastModifiedBy>
  <cp:revision>108</cp:revision>
  <dcterms:created xsi:type="dcterms:W3CDTF">2016-01-13T18:39:52Z</dcterms:created>
  <dcterms:modified xsi:type="dcterms:W3CDTF">2017-09-28T21:10:20Z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816862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D7.0.0</vt:lpwstr>
  </property>
</Properties>
</file>