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302" r:id="rId2"/>
    <p:sldId id="303" r:id="rId3"/>
    <p:sldId id="287" r:id="rId4"/>
    <p:sldId id="283" r:id="rId5"/>
    <p:sldId id="293" r:id="rId6"/>
    <p:sldId id="304" r:id="rId7"/>
    <p:sldId id="305" r:id="rId8"/>
    <p:sldId id="306" r:id="rId9"/>
    <p:sldId id="307" r:id="rId10"/>
    <p:sldId id="308" r:id="rId11"/>
    <p:sldId id="309" r:id="rId12"/>
    <p:sldId id="310" r:id="rId13"/>
    <p:sldId id="311" r:id="rId14"/>
    <p:sldId id="312" r:id="rId15"/>
    <p:sldId id="313"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siree L. Vera" initials="DL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E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6" d="100"/>
          <a:sy n="106" d="100"/>
        </p:scale>
        <p:origin x="576"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8ED416-D72C-48D0-B088-280F3DAB4152}" type="datetimeFigureOut">
              <a:rPr lang="en-US" smtClean="0"/>
              <a:t>3/12/2024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7FC53F-83C8-4E13-BB25-45E8BBA97094}" type="slidenum">
              <a:rPr lang="en-US" smtClean="0"/>
              <a:t>‹#›</a:t>
            </a:fld>
            <a:endParaRPr lang="en-US"/>
          </a:p>
        </p:txBody>
      </p:sp>
    </p:spTree>
    <p:extLst>
      <p:ext uri="{BB962C8B-B14F-4D97-AF65-F5344CB8AC3E}">
        <p14:creationId xmlns:p14="http://schemas.microsoft.com/office/powerpoint/2010/main" val="2244642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992EBC-29DC-4D99-ABF9-4F8A612E8FD6}" type="slidenum">
              <a:rPr lang="en-US" smtClean="0"/>
              <a:t>2</a:t>
            </a:fld>
            <a:endParaRPr lang="en-US" dirty="0"/>
          </a:p>
        </p:txBody>
      </p:sp>
    </p:spTree>
    <p:extLst>
      <p:ext uri="{BB962C8B-B14F-4D97-AF65-F5344CB8AC3E}">
        <p14:creationId xmlns:p14="http://schemas.microsoft.com/office/powerpoint/2010/main" val="1542999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992EBC-29DC-4D99-ABF9-4F8A612E8FD6}" type="slidenum">
              <a:rPr lang="en-US" smtClean="0"/>
              <a:t>3</a:t>
            </a:fld>
            <a:endParaRPr lang="en-US"/>
          </a:p>
        </p:txBody>
      </p:sp>
    </p:spTree>
    <p:extLst>
      <p:ext uri="{BB962C8B-B14F-4D97-AF65-F5344CB8AC3E}">
        <p14:creationId xmlns:p14="http://schemas.microsoft.com/office/powerpoint/2010/main" val="2397518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992EBC-29DC-4D99-ABF9-4F8A612E8FD6}" type="slidenum">
              <a:rPr lang="en-US" smtClean="0"/>
              <a:t>4</a:t>
            </a:fld>
            <a:endParaRPr lang="en-US"/>
          </a:p>
        </p:txBody>
      </p:sp>
    </p:spTree>
    <p:extLst>
      <p:ext uri="{BB962C8B-B14F-4D97-AF65-F5344CB8AC3E}">
        <p14:creationId xmlns:p14="http://schemas.microsoft.com/office/powerpoint/2010/main" val="3481647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992EBC-29DC-4D99-ABF9-4F8A612E8FD6}" type="slidenum">
              <a:rPr lang="en-US" smtClean="0"/>
              <a:t>16</a:t>
            </a:fld>
            <a:endParaRPr lang="en-US"/>
          </a:p>
        </p:txBody>
      </p:sp>
    </p:spTree>
    <p:extLst>
      <p:ext uri="{BB962C8B-B14F-4D97-AF65-F5344CB8AC3E}">
        <p14:creationId xmlns:p14="http://schemas.microsoft.com/office/powerpoint/2010/main" val="3378484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F0A79FA5-CC7C-4980-9A8E-7F2DCC9CA7E7}" type="datetime1">
              <a:rPr lang="en-US" smtClean="0"/>
              <a:t>3/12/2024</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r>
              <a:rPr lang="en-US"/>
              <a:t>Office of Research Compliance v1-2016</a:t>
            </a:r>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B9F31F83-73B3-4CC2-866F-5BA775DD23E2}" type="slidenum">
              <a:rPr lang="en-US" smtClean="0"/>
              <a:t>‹#›</a:t>
            </a:fld>
            <a:endParaRPr lang="en-US"/>
          </a:p>
        </p:txBody>
      </p:sp>
    </p:spTree>
    <p:extLst>
      <p:ext uri="{BB962C8B-B14F-4D97-AF65-F5344CB8AC3E}">
        <p14:creationId xmlns:p14="http://schemas.microsoft.com/office/powerpoint/2010/main" val="1383873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28BC3E-A3B5-4244-8443-AE90BFF72D0E}" type="datetime1">
              <a:rPr lang="en-US" smtClean="0"/>
              <a:t>3/12/2024</a:t>
            </a:fld>
            <a:endParaRPr lang="en-US"/>
          </a:p>
        </p:txBody>
      </p:sp>
      <p:sp>
        <p:nvSpPr>
          <p:cNvPr id="5" name="Footer Placeholder 4"/>
          <p:cNvSpPr>
            <a:spLocks noGrp="1"/>
          </p:cNvSpPr>
          <p:nvPr>
            <p:ph type="ftr" sz="quarter" idx="11"/>
          </p:nvPr>
        </p:nvSpPr>
        <p:spPr/>
        <p:txBody>
          <a:bodyPr/>
          <a:lstStyle/>
          <a:p>
            <a:r>
              <a:rPr lang="en-US"/>
              <a:t>Office of Research Compliance v1-2016</a:t>
            </a:r>
          </a:p>
        </p:txBody>
      </p:sp>
      <p:sp>
        <p:nvSpPr>
          <p:cNvPr id="6" name="Slide Number Placeholder 5"/>
          <p:cNvSpPr>
            <a:spLocks noGrp="1"/>
          </p:cNvSpPr>
          <p:nvPr>
            <p:ph type="sldNum" sz="quarter" idx="12"/>
          </p:nvPr>
        </p:nvSpPr>
        <p:spPr/>
        <p:txBody>
          <a:bodyPr/>
          <a:lstStyle/>
          <a:p>
            <a:fld id="{B9F31F83-73B3-4CC2-866F-5BA775DD23E2}" type="slidenum">
              <a:rPr lang="en-US" smtClean="0"/>
              <a:t>‹#›</a:t>
            </a:fld>
            <a:endParaRPr lang="en-US"/>
          </a:p>
        </p:txBody>
      </p:sp>
    </p:spTree>
    <p:extLst>
      <p:ext uri="{BB962C8B-B14F-4D97-AF65-F5344CB8AC3E}">
        <p14:creationId xmlns:p14="http://schemas.microsoft.com/office/powerpoint/2010/main" val="3043842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DFADF9-04E7-494E-8DF1-42C2DFE63168}" type="datetime1">
              <a:rPr lang="en-US" smtClean="0"/>
              <a:t>3/12/2024</a:t>
            </a:fld>
            <a:endParaRPr lang="en-US"/>
          </a:p>
        </p:txBody>
      </p:sp>
      <p:sp>
        <p:nvSpPr>
          <p:cNvPr id="5" name="Footer Placeholder 4"/>
          <p:cNvSpPr>
            <a:spLocks noGrp="1"/>
          </p:cNvSpPr>
          <p:nvPr>
            <p:ph type="ftr" sz="quarter" idx="11"/>
          </p:nvPr>
        </p:nvSpPr>
        <p:spPr/>
        <p:txBody>
          <a:bodyPr/>
          <a:lstStyle/>
          <a:p>
            <a:r>
              <a:rPr lang="en-US"/>
              <a:t>Office of Research Compliance v1-2016</a:t>
            </a:r>
          </a:p>
        </p:txBody>
      </p:sp>
      <p:sp>
        <p:nvSpPr>
          <p:cNvPr id="6" name="Slide Number Placeholder 5"/>
          <p:cNvSpPr>
            <a:spLocks noGrp="1"/>
          </p:cNvSpPr>
          <p:nvPr>
            <p:ph type="sldNum" sz="quarter" idx="12"/>
          </p:nvPr>
        </p:nvSpPr>
        <p:spPr/>
        <p:txBody>
          <a:bodyPr/>
          <a:lstStyle/>
          <a:p>
            <a:fld id="{B9F31F83-73B3-4CC2-866F-5BA775DD23E2}" type="slidenum">
              <a:rPr lang="en-US" smtClean="0"/>
              <a:t>‹#›</a:t>
            </a:fld>
            <a:endParaRPr lang="en-US"/>
          </a:p>
        </p:txBody>
      </p:sp>
    </p:spTree>
    <p:extLst>
      <p:ext uri="{BB962C8B-B14F-4D97-AF65-F5344CB8AC3E}">
        <p14:creationId xmlns:p14="http://schemas.microsoft.com/office/powerpoint/2010/main" val="2178146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40960F-E63A-4013-9241-83DE58C5AFEA}" type="datetime1">
              <a:rPr lang="en-US" smtClean="0"/>
              <a:t>3/12/2024</a:t>
            </a:fld>
            <a:endParaRPr lang="en-US"/>
          </a:p>
        </p:txBody>
      </p:sp>
      <p:sp>
        <p:nvSpPr>
          <p:cNvPr id="5" name="Footer Placeholder 4"/>
          <p:cNvSpPr>
            <a:spLocks noGrp="1"/>
          </p:cNvSpPr>
          <p:nvPr>
            <p:ph type="ftr" sz="quarter" idx="11"/>
          </p:nvPr>
        </p:nvSpPr>
        <p:spPr/>
        <p:txBody>
          <a:bodyPr/>
          <a:lstStyle/>
          <a:p>
            <a:r>
              <a:rPr lang="en-US"/>
              <a:t>Office of Research Compliance v1-2016</a:t>
            </a:r>
          </a:p>
        </p:txBody>
      </p:sp>
      <p:sp>
        <p:nvSpPr>
          <p:cNvPr id="6" name="Slide Number Placeholder 5"/>
          <p:cNvSpPr>
            <a:spLocks noGrp="1"/>
          </p:cNvSpPr>
          <p:nvPr>
            <p:ph type="sldNum" sz="quarter" idx="12"/>
          </p:nvPr>
        </p:nvSpPr>
        <p:spPr/>
        <p:txBody>
          <a:bodyPr/>
          <a:lstStyle/>
          <a:p>
            <a:fld id="{B9F31F83-73B3-4CC2-866F-5BA775DD23E2}" type="slidenum">
              <a:rPr lang="en-US" smtClean="0"/>
              <a:t>‹#›</a:t>
            </a:fld>
            <a:endParaRPr lang="en-US"/>
          </a:p>
        </p:txBody>
      </p:sp>
    </p:spTree>
    <p:extLst>
      <p:ext uri="{BB962C8B-B14F-4D97-AF65-F5344CB8AC3E}">
        <p14:creationId xmlns:p14="http://schemas.microsoft.com/office/powerpoint/2010/main" val="2186465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4DE3C6-8632-45D0-AC86-29BEACF8803B}" type="datetime1">
              <a:rPr lang="en-US" smtClean="0"/>
              <a:t>3/12/2024</a:t>
            </a:fld>
            <a:endParaRPr lang="en-US"/>
          </a:p>
        </p:txBody>
      </p:sp>
      <p:sp>
        <p:nvSpPr>
          <p:cNvPr id="5" name="Footer Placeholder 4"/>
          <p:cNvSpPr>
            <a:spLocks noGrp="1"/>
          </p:cNvSpPr>
          <p:nvPr>
            <p:ph type="ftr" sz="quarter" idx="11"/>
          </p:nvPr>
        </p:nvSpPr>
        <p:spPr/>
        <p:txBody>
          <a:bodyPr/>
          <a:lstStyle/>
          <a:p>
            <a:r>
              <a:rPr lang="en-US"/>
              <a:t>Office of Research Compliance v1-2016</a:t>
            </a:r>
          </a:p>
        </p:txBody>
      </p:sp>
      <p:sp>
        <p:nvSpPr>
          <p:cNvPr id="6" name="Slide Number Placeholder 5"/>
          <p:cNvSpPr>
            <a:spLocks noGrp="1"/>
          </p:cNvSpPr>
          <p:nvPr>
            <p:ph type="sldNum" sz="quarter" idx="12"/>
          </p:nvPr>
        </p:nvSpPr>
        <p:spPr/>
        <p:txBody>
          <a:bodyPr/>
          <a:lstStyle/>
          <a:p>
            <a:fld id="{B9F31F83-73B3-4CC2-866F-5BA775DD23E2}" type="slidenum">
              <a:rPr lang="en-US" smtClean="0"/>
              <a:t>‹#›</a:t>
            </a:fld>
            <a:endParaRPr lang="en-US"/>
          </a:p>
        </p:txBody>
      </p:sp>
    </p:spTree>
    <p:extLst>
      <p:ext uri="{BB962C8B-B14F-4D97-AF65-F5344CB8AC3E}">
        <p14:creationId xmlns:p14="http://schemas.microsoft.com/office/powerpoint/2010/main" val="2174410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76A90A-87C8-42F8-8A5B-F1ED0E36649C}" type="datetime1">
              <a:rPr lang="en-US" smtClean="0"/>
              <a:t>3/12/2024</a:t>
            </a:fld>
            <a:endParaRPr lang="en-US"/>
          </a:p>
        </p:txBody>
      </p:sp>
      <p:sp>
        <p:nvSpPr>
          <p:cNvPr id="6" name="Footer Placeholder 5"/>
          <p:cNvSpPr>
            <a:spLocks noGrp="1"/>
          </p:cNvSpPr>
          <p:nvPr>
            <p:ph type="ftr" sz="quarter" idx="11"/>
          </p:nvPr>
        </p:nvSpPr>
        <p:spPr/>
        <p:txBody>
          <a:bodyPr/>
          <a:lstStyle/>
          <a:p>
            <a:r>
              <a:rPr lang="en-US"/>
              <a:t>Office of Research Compliance v1-2016</a:t>
            </a:r>
          </a:p>
        </p:txBody>
      </p:sp>
      <p:sp>
        <p:nvSpPr>
          <p:cNvPr id="7" name="Slide Number Placeholder 6"/>
          <p:cNvSpPr>
            <a:spLocks noGrp="1"/>
          </p:cNvSpPr>
          <p:nvPr>
            <p:ph type="sldNum" sz="quarter" idx="12"/>
          </p:nvPr>
        </p:nvSpPr>
        <p:spPr/>
        <p:txBody>
          <a:bodyPr/>
          <a:lstStyle/>
          <a:p>
            <a:fld id="{B9F31F83-73B3-4CC2-866F-5BA775DD23E2}" type="slidenum">
              <a:rPr lang="en-US" smtClean="0"/>
              <a:t>‹#›</a:t>
            </a:fld>
            <a:endParaRPr lang="en-US"/>
          </a:p>
        </p:txBody>
      </p:sp>
    </p:spTree>
    <p:extLst>
      <p:ext uri="{BB962C8B-B14F-4D97-AF65-F5344CB8AC3E}">
        <p14:creationId xmlns:p14="http://schemas.microsoft.com/office/powerpoint/2010/main" val="373878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BCC5CB-0EA5-4D65-9F22-3A1A8F8FE533}" type="datetime1">
              <a:rPr lang="en-US" smtClean="0"/>
              <a:t>3/12/2024</a:t>
            </a:fld>
            <a:endParaRPr lang="en-US"/>
          </a:p>
        </p:txBody>
      </p:sp>
      <p:sp>
        <p:nvSpPr>
          <p:cNvPr id="8" name="Footer Placeholder 7"/>
          <p:cNvSpPr>
            <a:spLocks noGrp="1"/>
          </p:cNvSpPr>
          <p:nvPr>
            <p:ph type="ftr" sz="quarter" idx="11"/>
          </p:nvPr>
        </p:nvSpPr>
        <p:spPr/>
        <p:txBody>
          <a:bodyPr/>
          <a:lstStyle/>
          <a:p>
            <a:r>
              <a:rPr lang="en-US"/>
              <a:t>Office of Research Compliance v1-2016</a:t>
            </a:r>
          </a:p>
        </p:txBody>
      </p:sp>
      <p:sp>
        <p:nvSpPr>
          <p:cNvPr id="9" name="Slide Number Placeholder 8"/>
          <p:cNvSpPr>
            <a:spLocks noGrp="1"/>
          </p:cNvSpPr>
          <p:nvPr>
            <p:ph type="sldNum" sz="quarter" idx="12"/>
          </p:nvPr>
        </p:nvSpPr>
        <p:spPr/>
        <p:txBody>
          <a:bodyPr/>
          <a:lstStyle/>
          <a:p>
            <a:fld id="{B9F31F83-73B3-4CC2-866F-5BA775DD23E2}" type="slidenum">
              <a:rPr lang="en-US" smtClean="0"/>
              <a:t>‹#›</a:t>
            </a:fld>
            <a:endParaRPr lang="en-US"/>
          </a:p>
        </p:txBody>
      </p:sp>
    </p:spTree>
    <p:extLst>
      <p:ext uri="{BB962C8B-B14F-4D97-AF65-F5344CB8AC3E}">
        <p14:creationId xmlns:p14="http://schemas.microsoft.com/office/powerpoint/2010/main" val="1303643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30EDD1-9243-4A37-B8CE-CA5E61F6BD2F}" type="datetime1">
              <a:rPr lang="en-US" smtClean="0"/>
              <a:t>3/12/2024</a:t>
            </a:fld>
            <a:endParaRPr lang="en-US"/>
          </a:p>
        </p:txBody>
      </p:sp>
      <p:sp>
        <p:nvSpPr>
          <p:cNvPr id="4" name="Footer Placeholder 3"/>
          <p:cNvSpPr>
            <a:spLocks noGrp="1"/>
          </p:cNvSpPr>
          <p:nvPr>
            <p:ph type="ftr" sz="quarter" idx="11"/>
          </p:nvPr>
        </p:nvSpPr>
        <p:spPr/>
        <p:txBody>
          <a:bodyPr/>
          <a:lstStyle/>
          <a:p>
            <a:r>
              <a:rPr lang="en-US"/>
              <a:t>Office of Research Compliance v1-2016</a:t>
            </a:r>
          </a:p>
        </p:txBody>
      </p:sp>
      <p:sp>
        <p:nvSpPr>
          <p:cNvPr id="5" name="Slide Number Placeholder 4"/>
          <p:cNvSpPr>
            <a:spLocks noGrp="1"/>
          </p:cNvSpPr>
          <p:nvPr>
            <p:ph type="sldNum" sz="quarter" idx="12"/>
          </p:nvPr>
        </p:nvSpPr>
        <p:spPr/>
        <p:txBody>
          <a:bodyPr/>
          <a:lstStyle/>
          <a:p>
            <a:fld id="{B9F31F83-73B3-4CC2-866F-5BA775DD23E2}" type="slidenum">
              <a:rPr lang="en-US" smtClean="0"/>
              <a:t>‹#›</a:t>
            </a:fld>
            <a:endParaRPr lang="en-US"/>
          </a:p>
        </p:txBody>
      </p:sp>
    </p:spTree>
    <p:extLst>
      <p:ext uri="{BB962C8B-B14F-4D97-AF65-F5344CB8AC3E}">
        <p14:creationId xmlns:p14="http://schemas.microsoft.com/office/powerpoint/2010/main" val="3754919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95FB19-EDB7-4B18-9CC5-30D568A45747}" type="datetime1">
              <a:rPr lang="en-US" smtClean="0"/>
              <a:t>3/12/2024</a:t>
            </a:fld>
            <a:endParaRPr lang="en-US"/>
          </a:p>
        </p:txBody>
      </p:sp>
      <p:sp>
        <p:nvSpPr>
          <p:cNvPr id="3" name="Footer Placeholder 2"/>
          <p:cNvSpPr>
            <a:spLocks noGrp="1"/>
          </p:cNvSpPr>
          <p:nvPr>
            <p:ph type="ftr" sz="quarter" idx="11"/>
          </p:nvPr>
        </p:nvSpPr>
        <p:spPr/>
        <p:txBody>
          <a:bodyPr/>
          <a:lstStyle/>
          <a:p>
            <a:r>
              <a:rPr lang="en-US"/>
              <a:t>Office of Research Compliance v1-2016</a:t>
            </a:r>
          </a:p>
        </p:txBody>
      </p:sp>
      <p:sp>
        <p:nvSpPr>
          <p:cNvPr id="4" name="Slide Number Placeholder 3"/>
          <p:cNvSpPr>
            <a:spLocks noGrp="1"/>
          </p:cNvSpPr>
          <p:nvPr>
            <p:ph type="sldNum" sz="quarter" idx="12"/>
          </p:nvPr>
        </p:nvSpPr>
        <p:spPr/>
        <p:txBody>
          <a:bodyPr/>
          <a:lstStyle/>
          <a:p>
            <a:fld id="{B9F31F83-73B3-4CC2-866F-5BA775DD23E2}" type="slidenum">
              <a:rPr lang="en-US" smtClean="0"/>
              <a:t>‹#›</a:t>
            </a:fld>
            <a:endParaRPr lang="en-US"/>
          </a:p>
        </p:txBody>
      </p:sp>
    </p:spTree>
    <p:extLst>
      <p:ext uri="{BB962C8B-B14F-4D97-AF65-F5344CB8AC3E}">
        <p14:creationId xmlns:p14="http://schemas.microsoft.com/office/powerpoint/2010/main" val="740679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EE7EC0E6-5CD8-4F7A-B6A3-FEBD84CDCF83}" type="datetime1">
              <a:rPr lang="en-US" smtClean="0"/>
              <a:t>3/12/2024</a:t>
            </a:fld>
            <a:endParaRPr lang="en-US"/>
          </a:p>
        </p:txBody>
      </p:sp>
      <p:sp>
        <p:nvSpPr>
          <p:cNvPr id="6" name="Footer Placeholder 5"/>
          <p:cNvSpPr>
            <a:spLocks noGrp="1"/>
          </p:cNvSpPr>
          <p:nvPr>
            <p:ph type="ftr" sz="quarter" idx="11"/>
          </p:nvPr>
        </p:nvSpPr>
        <p:spPr/>
        <p:txBody>
          <a:bodyPr/>
          <a:lstStyle/>
          <a:p>
            <a:r>
              <a:rPr lang="en-US"/>
              <a:t>Office of Research Compliance v1-2016</a:t>
            </a: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B9F31F83-73B3-4CC2-866F-5BA775DD23E2}" type="slidenum">
              <a:rPr lang="en-US" smtClean="0"/>
              <a:t>‹#›</a:t>
            </a:fld>
            <a:endParaRPr lang="en-US"/>
          </a:p>
        </p:txBody>
      </p:sp>
    </p:spTree>
    <p:extLst>
      <p:ext uri="{BB962C8B-B14F-4D97-AF65-F5344CB8AC3E}">
        <p14:creationId xmlns:p14="http://schemas.microsoft.com/office/powerpoint/2010/main" val="2930880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43AB90CF-D5A1-4D70-84FB-8026FD350A40}" type="datetime1">
              <a:rPr lang="en-US" smtClean="0"/>
              <a:t>3/12/2024</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r>
              <a:rPr lang="en-US"/>
              <a:t>Office of Research Compliance v1-2016</a:t>
            </a:r>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B9F31F83-73B3-4CC2-866F-5BA775DD23E2}" type="slidenum">
              <a:rPr lang="en-US" smtClean="0"/>
              <a:t>‹#›</a:t>
            </a:fld>
            <a:endParaRPr lang="en-US"/>
          </a:p>
        </p:txBody>
      </p:sp>
    </p:spTree>
    <p:extLst>
      <p:ext uri="{BB962C8B-B14F-4D97-AF65-F5344CB8AC3E}">
        <p14:creationId xmlns:p14="http://schemas.microsoft.com/office/powerpoint/2010/main" val="289117147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0F77B473-937D-4746-A953-DBE5C8A1C116}" type="datetime1">
              <a:rPr lang="en-US" smtClean="0"/>
              <a:t>3/12/2024</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r>
              <a:rPr lang="en-US"/>
              <a:t>Office of Research Compliance v1-2016</a:t>
            </a:r>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B9F31F83-73B3-4CC2-866F-5BA775DD23E2}" type="slidenum">
              <a:rPr lang="en-US" smtClean="0"/>
              <a:t>‹#›</a:t>
            </a:fld>
            <a:endParaRPr lang="en-US"/>
          </a:p>
        </p:txBody>
      </p:sp>
    </p:spTree>
    <p:extLst>
      <p:ext uri="{BB962C8B-B14F-4D97-AF65-F5344CB8AC3E}">
        <p14:creationId xmlns:p14="http://schemas.microsoft.com/office/powerpoint/2010/main" val="30508467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6.sv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6.sv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6.sv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6.sv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6.svg"/></Relationships>
</file>

<file path=ppt/slides/_rels/slide16.xml.rels><?xml version="1.0" encoding="UTF-8" standalone="yes"?>
<Relationships xmlns="http://schemas.openxmlformats.org/package/2006/relationships"><Relationship Id="rId3" Type="http://schemas.openxmlformats.org/officeDocument/2006/relationships/hyperlink" Target="mailto:irb@chapman.ed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chapman.edu/research/integrity/irb/forms-and-instructions.asp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irb@chapman.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hyperlink" Target="https://www.chapman.edu/research/integrity/irb/training-and-continuing-education.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mailto:irb@chapman.edu"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hapman.cayuse424.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8CFBB7B-5EFC-2C00-0EE2-3F82CCD39E9E}"/>
              </a:ext>
            </a:extLst>
          </p:cNvPr>
          <p:cNvSpPr>
            <a:spLocks noGrp="1"/>
          </p:cNvSpPr>
          <p:nvPr>
            <p:ph type="ftr" sz="quarter" idx="11"/>
          </p:nvPr>
        </p:nvSpPr>
        <p:spPr>
          <a:xfrm>
            <a:off x="685800" y="6418171"/>
            <a:ext cx="4114800" cy="365125"/>
          </a:xfrm>
        </p:spPr>
        <p:txBody>
          <a:bodyPr/>
          <a:lstStyle/>
          <a:p>
            <a:r>
              <a:rPr lang="en-US" dirty="0"/>
              <a:t>Office of Research Integrity and Compliance v5-2024</a:t>
            </a:r>
          </a:p>
        </p:txBody>
      </p:sp>
      <p:pic>
        <p:nvPicPr>
          <p:cNvPr id="1026" name="Picture 2" descr="Image result for chapman university logo">
            <a:extLst>
              <a:ext uri="{FF2B5EF4-FFF2-40B4-BE49-F238E27FC236}">
                <a16:creationId xmlns:a16="http://schemas.microsoft.com/office/drawing/2014/main" id="{B1BE9F21-3844-DC4D-9D48-80F4D0D5C8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6761" y="1269700"/>
            <a:ext cx="3549239" cy="2730184"/>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a:extLst>
              <a:ext uri="{FF2B5EF4-FFF2-40B4-BE49-F238E27FC236}">
                <a16:creationId xmlns:a16="http://schemas.microsoft.com/office/drawing/2014/main" id="{95E042AB-C4EA-CB04-E139-F59B5FE68037}"/>
              </a:ext>
            </a:extLst>
          </p:cNvPr>
          <p:cNvCxnSpPr>
            <a:cxnSpLocks/>
          </p:cNvCxnSpPr>
          <p:nvPr/>
        </p:nvCxnSpPr>
        <p:spPr>
          <a:xfrm>
            <a:off x="6443830" y="1850315"/>
            <a:ext cx="0" cy="1578685"/>
          </a:xfrm>
          <a:prstGeom prst="line">
            <a:avLst/>
          </a:prstGeom>
        </p:spPr>
        <p:style>
          <a:lnRef idx="3">
            <a:schemeClr val="dk1"/>
          </a:lnRef>
          <a:fillRef idx="0">
            <a:schemeClr val="dk1"/>
          </a:fillRef>
          <a:effectRef idx="2">
            <a:schemeClr val="dk1"/>
          </a:effectRef>
          <a:fontRef idx="minor">
            <a:schemeClr val="tx1"/>
          </a:fontRef>
        </p:style>
      </p:cxnSp>
      <p:sp>
        <p:nvSpPr>
          <p:cNvPr id="8" name="TextBox 7">
            <a:extLst>
              <a:ext uri="{FF2B5EF4-FFF2-40B4-BE49-F238E27FC236}">
                <a16:creationId xmlns:a16="http://schemas.microsoft.com/office/drawing/2014/main" id="{E9F86AE5-11B3-0CE2-9D10-D5DD22AAB840}"/>
              </a:ext>
            </a:extLst>
          </p:cNvPr>
          <p:cNvSpPr txBox="1"/>
          <p:nvPr/>
        </p:nvSpPr>
        <p:spPr>
          <a:xfrm>
            <a:off x="6895651" y="2130014"/>
            <a:ext cx="2226834" cy="954107"/>
          </a:xfrm>
          <a:prstGeom prst="rect">
            <a:avLst/>
          </a:prstGeom>
          <a:noFill/>
        </p:spPr>
        <p:txBody>
          <a:bodyPr wrap="square" rtlCol="0">
            <a:spAutoFit/>
          </a:bodyPr>
          <a:lstStyle/>
          <a:p>
            <a:r>
              <a:rPr lang="en-US" sz="2800" dirty="0"/>
              <a:t>Institutional Review Board</a:t>
            </a:r>
          </a:p>
        </p:txBody>
      </p:sp>
      <p:sp>
        <p:nvSpPr>
          <p:cNvPr id="11" name="TextBox 10">
            <a:extLst>
              <a:ext uri="{FF2B5EF4-FFF2-40B4-BE49-F238E27FC236}">
                <a16:creationId xmlns:a16="http://schemas.microsoft.com/office/drawing/2014/main" id="{DC279711-B4E5-491C-4ECA-C5F7379D4284}"/>
              </a:ext>
            </a:extLst>
          </p:cNvPr>
          <p:cNvSpPr txBox="1"/>
          <p:nvPr/>
        </p:nvSpPr>
        <p:spPr>
          <a:xfrm>
            <a:off x="2554044" y="4892570"/>
            <a:ext cx="7933334" cy="769441"/>
          </a:xfrm>
          <a:prstGeom prst="rect">
            <a:avLst/>
          </a:prstGeom>
          <a:noFill/>
        </p:spPr>
        <p:txBody>
          <a:bodyPr wrap="square" rtlCol="0">
            <a:spAutoFit/>
          </a:bodyPr>
          <a:lstStyle/>
          <a:p>
            <a:pPr algn="ctr"/>
            <a:r>
              <a:rPr lang="en-US" sz="4400" b="1" dirty="0"/>
              <a:t>Cayuse Responding to Comments</a:t>
            </a:r>
          </a:p>
        </p:txBody>
      </p:sp>
    </p:spTree>
    <p:extLst>
      <p:ext uri="{BB962C8B-B14F-4D97-AF65-F5344CB8AC3E}">
        <p14:creationId xmlns:p14="http://schemas.microsoft.com/office/powerpoint/2010/main" val="2235782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A8448B3-71C0-B243-33CB-1DFD1443F4F4}"/>
              </a:ext>
            </a:extLst>
          </p:cNvPr>
          <p:cNvSpPr>
            <a:spLocks noGrp="1"/>
          </p:cNvSpPr>
          <p:nvPr>
            <p:ph type="ftr" sz="quarter" idx="11"/>
          </p:nvPr>
        </p:nvSpPr>
        <p:spPr/>
        <p:txBody>
          <a:bodyPr/>
          <a:lstStyle/>
          <a:p>
            <a:r>
              <a:rPr lang="en-US"/>
              <a:t>Office of Research Compliance v1-2016</a:t>
            </a:r>
          </a:p>
        </p:txBody>
      </p:sp>
      <p:pic>
        <p:nvPicPr>
          <p:cNvPr id="4" name="Picture 3" descr="A screenshot of a computer&#10;&#10;Description automatically generated">
            <a:extLst>
              <a:ext uri="{FF2B5EF4-FFF2-40B4-BE49-F238E27FC236}">
                <a16:creationId xmlns:a16="http://schemas.microsoft.com/office/drawing/2014/main" id="{26B80C4B-A6F6-B811-299E-ACBA8F9A8D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741"/>
            <a:ext cx="12192000" cy="6750518"/>
          </a:xfrm>
          <a:prstGeom prst="rect">
            <a:avLst/>
          </a:prstGeom>
        </p:spPr>
      </p:pic>
      <p:sp>
        <p:nvSpPr>
          <p:cNvPr id="5" name="TextBox 4">
            <a:extLst>
              <a:ext uri="{FF2B5EF4-FFF2-40B4-BE49-F238E27FC236}">
                <a16:creationId xmlns:a16="http://schemas.microsoft.com/office/drawing/2014/main" id="{00BEB0A6-54F0-206B-4F3D-A4CBCC367F21}"/>
              </a:ext>
            </a:extLst>
          </p:cNvPr>
          <p:cNvSpPr txBox="1"/>
          <p:nvPr/>
        </p:nvSpPr>
        <p:spPr>
          <a:xfrm>
            <a:off x="7630885" y="4506685"/>
            <a:ext cx="3254829" cy="1477328"/>
          </a:xfrm>
          <a:prstGeom prst="rect">
            <a:avLst/>
          </a:prstGeom>
          <a:solidFill>
            <a:srgbClr val="00B0F0"/>
          </a:solidFill>
        </p:spPr>
        <p:txBody>
          <a:bodyPr wrap="square" rtlCol="0">
            <a:spAutoFit/>
          </a:bodyPr>
          <a:lstStyle/>
          <a:p>
            <a:r>
              <a:rPr lang="en-US" b="1" dirty="0"/>
              <a:t>Once you expand the bubble, you will be able to review the comment. You can choose to reply to the comment with your answer, a question, or an action</a:t>
            </a:r>
          </a:p>
        </p:txBody>
      </p:sp>
      <p:sp>
        <p:nvSpPr>
          <p:cNvPr id="6" name="Rectangle 5">
            <a:extLst>
              <a:ext uri="{FF2B5EF4-FFF2-40B4-BE49-F238E27FC236}">
                <a16:creationId xmlns:a16="http://schemas.microsoft.com/office/drawing/2014/main" id="{4E64A485-8CB8-7020-6517-A828CD74DA55}"/>
              </a:ext>
            </a:extLst>
          </p:cNvPr>
          <p:cNvSpPr/>
          <p:nvPr/>
        </p:nvSpPr>
        <p:spPr>
          <a:xfrm>
            <a:off x="3320145" y="5298212"/>
            <a:ext cx="696684" cy="329702"/>
          </a:xfrm>
          <a:prstGeom prst="rect">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227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BC614E-B953-4986-E84C-85A3E447AE2F}"/>
              </a:ext>
            </a:extLst>
          </p:cNvPr>
          <p:cNvSpPr>
            <a:spLocks noGrp="1"/>
          </p:cNvSpPr>
          <p:nvPr>
            <p:ph type="ftr" sz="quarter" idx="11"/>
          </p:nvPr>
        </p:nvSpPr>
        <p:spPr/>
        <p:txBody>
          <a:bodyPr/>
          <a:lstStyle/>
          <a:p>
            <a:r>
              <a:rPr lang="en-US"/>
              <a:t>Office of Research Compliance v1-2016</a:t>
            </a:r>
          </a:p>
        </p:txBody>
      </p:sp>
      <p:pic>
        <p:nvPicPr>
          <p:cNvPr id="4" name="Picture 3" descr="A screenshot of a computer&#10;&#10;Description automatically generated">
            <a:extLst>
              <a:ext uri="{FF2B5EF4-FFF2-40B4-BE49-F238E27FC236}">
                <a16:creationId xmlns:a16="http://schemas.microsoft.com/office/drawing/2014/main" id="{4768916B-5551-5E71-2CC4-D9883A4A93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512"/>
            <a:ext cx="12192000" cy="6666976"/>
          </a:xfrm>
          <a:prstGeom prst="rect">
            <a:avLst/>
          </a:prstGeom>
        </p:spPr>
      </p:pic>
      <p:sp>
        <p:nvSpPr>
          <p:cNvPr id="5" name="TextBox 4">
            <a:extLst>
              <a:ext uri="{FF2B5EF4-FFF2-40B4-BE49-F238E27FC236}">
                <a16:creationId xmlns:a16="http://schemas.microsoft.com/office/drawing/2014/main" id="{5C9B0258-0BF4-BA08-DCDB-F6C79F8FA7E8}"/>
              </a:ext>
            </a:extLst>
          </p:cNvPr>
          <p:cNvSpPr txBox="1"/>
          <p:nvPr/>
        </p:nvSpPr>
        <p:spPr>
          <a:xfrm>
            <a:off x="8196943" y="5018315"/>
            <a:ext cx="2471058" cy="646331"/>
          </a:xfrm>
          <a:prstGeom prst="rect">
            <a:avLst/>
          </a:prstGeom>
          <a:solidFill>
            <a:srgbClr val="00B0F0"/>
          </a:solidFill>
        </p:spPr>
        <p:txBody>
          <a:bodyPr wrap="square" rtlCol="0">
            <a:spAutoFit/>
          </a:bodyPr>
          <a:lstStyle/>
          <a:p>
            <a:r>
              <a:rPr lang="en-US" b="1" dirty="0"/>
              <a:t>This box will pop up once you click “Reply.”</a:t>
            </a:r>
          </a:p>
        </p:txBody>
      </p:sp>
      <p:sp>
        <p:nvSpPr>
          <p:cNvPr id="6" name="Rectangle 5">
            <a:extLst>
              <a:ext uri="{FF2B5EF4-FFF2-40B4-BE49-F238E27FC236}">
                <a16:creationId xmlns:a16="http://schemas.microsoft.com/office/drawing/2014/main" id="{EB10A091-36A7-1E1E-02EE-B767B2AEA938}"/>
              </a:ext>
            </a:extLst>
          </p:cNvPr>
          <p:cNvSpPr/>
          <p:nvPr/>
        </p:nvSpPr>
        <p:spPr>
          <a:xfrm>
            <a:off x="3777343" y="5664646"/>
            <a:ext cx="3778672" cy="681724"/>
          </a:xfrm>
          <a:prstGeom prst="rect">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Arrow Right with solid fill">
            <a:extLst>
              <a:ext uri="{FF2B5EF4-FFF2-40B4-BE49-F238E27FC236}">
                <a16:creationId xmlns:a16="http://schemas.microsoft.com/office/drawing/2014/main" id="{697CB731-C3BA-049B-6BE7-73567A6835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9046546">
            <a:off x="7726000" y="5318584"/>
            <a:ext cx="941886" cy="941886"/>
          </a:xfrm>
          <a:prstGeom prst="rect">
            <a:avLst/>
          </a:prstGeom>
        </p:spPr>
      </p:pic>
      <p:sp>
        <p:nvSpPr>
          <p:cNvPr id="8" name="TextBox 7">
            <a:extLst>
              <a:ext uri="{FF2B5EF4-FFF2-40B4-BE49-F238E27FC236}">
                <a16:creationId xmlns:a16="http://schemas.microsoft.com/office/drawing/2014/main" id="{AAD011F4-783A-5700-CBE9-704186B8E58C}"/>
              </a:ext>
            </a:extLst>
          </p:cNvPr>
          <p:cNvSpPr txBox="1"/>
          <p:nvPr/>
        </p:nvSpPr>
        <p:spPr>
          <a:xfrm>
            <a:off x="6008914" y="1970314"/>
            <a:ext cx="4016829" cy="1200329"/>
          </a:xfrm>
          <a:prstGeom prst="rect">
            <a:avLst/>
          </a:prstGeom>
          <a:solidFill>
            <a:srgbClr val="C00000"/>
          </a:solidFill>
        </p:spPr>
        <p:txBody>
          <a:bodyPr wrap="square" rtlCol="0">
            <a:spAutoFit/>
          </a:bodyPr>
          <a:lstStyle/>
          <a:p>
            <a:r>
              <a:rPr lang="en-US" dirty="0"/>
              <a:t>When making changes to your answers, please make sure to </a:t>
            </a:r>
            <a:r>
              <a:rPr lang="en-US" b="1" dirty="0"/>
              <a:t>Bold </a:t>
            </a:r>
            <a:r>
              <a:rPr lang="en-US" dirty="0"/>
              <a:t>the new information so that the reviewers can easily see the changes.</a:t>
            </a:r>
          </a:p>
        </p:txBody>
      </p:sp>
    </p:spTree>
    <p:extLst>
      <p:ext uri="{BB962C8B-B14F-4D97-AF65-F5344CB8AC3E}">
        <p14:creationId xmlns:p14="http://schemas.microsoft.com/office/powerpoint/2010/main" val="1295398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694BBFB-D64A-E51F-D462-555D00638500}"/>
              </a:ext>
            </a:extLst>
          </p:cNvPr>
          <p:cNvSpPr>
            <a:spLocks noGrp="1"/>
          </p:cNvSpPr>
          <p:nvPr>
            <p:ph type="ftr" sz="quarter" idx="11"/>
          </p:nvPr>
        </p:nvSpPr>
        <p:spPr/>
        <p:txBody>
          <a:bodyPr/>
          <a:lstStyle/>
          <a:p>
            <a:r>
              <a:rPr lang="en-US"/>
              <a:t>Office of Research Compliance v1-2016</a:t>
            </a:r>
          </a:p>
        </p:txBody>
      </p:sp>
      <p:pic>
        <p:nvPicPr>
          <p:cNvPr id="3" name="Picture 2" descr="A screenshot of a computer&#10;&#10;Description automatically generated">
            <a:extLst>
              <a:ext uri="{FF2B5EF4-FFF2-40B4-BE49-F238E27FC236}">
                <a16:creationId xmlns:a16="http://schemas.microsoft.com/office/drawing/2014/main" id="{F342207E-D2F2-C81B-344D-ED7E0E9E0433}"/>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0"/>
            <a:ext cx="12192000" cy="6666976"/>
          </a:xfrm>
          <a:prstGeom prst="rect">
            <a:avLst/>
          </a:prstGeom>
        </p:spPr>
      </p:pic>
      <p:pic>
        <p:nvPicPr>
          <p:cNvPr id="5" name="Picture 4" descr="A screenshot of a computer&#10;&#10;Description automatically generated">
            <a:extLst>
              <a:ext uri="{FF2B5EF4-FFF2-40B4-BE49-F238E27FC236}">
                <a16:creationId xmlns:a16="http://schemas.microsoft.com/office/drawing/2014/main" id="{9A8D566E-8388-17A5-75A4-BD218C9EED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9839" y="2690364"/>
            <a:ext cx="7700704" cy="3400941"/>
          </a:xfrm>
          <a:prstGeom prst="rect">
            <a:avLst/>
          </a:prstGeom>
        </p:spPr>
      </p:pic>
      <p:sp>
        <p:nvSpPr>
          <p:cNvPr id="6" name="Rectangle 5">
            <a:extLst>
              <a:ext uri="{FF2B5EF4-FFF2-40B4-BE49-F238E27FC236}">
                <a16:creationId xmlns:a16="http://schemas.microsoft.com/office/drawing/2014/main" id="{C49F40D1-5FF7-AD2B-8FD6-2B04EBAA8010}"/>
              </a:ext>
            </a:extLst>
          </p:cNvPr>
          <p:cNvSpPr/>
          <p:nvPr/>
        </p:nvSpPr>
        <p:spPr>
          <a:xfrm>
            <a:off x="3058884" y="5377543"/>
            <a:ext cx="1012371" cy="402771"/>
          </a:xfrm>
          <a:prstGeom prst="rect">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8EFEE08-0C60-6264-1292-DA78957D9EDB}"/>
              </a:ext>
            </a:extLst>
          </p:cNvPr>
          <p:cNvSpPr txBox="1"/>
          <p:nvPr/>
        </p:nvSpPr>
        <p:spPr>
          <a:xfrm>
            <a:off x="5715000" y="3790669"/>
            <a:ext cx="2405743" cy="1200329"/>
          </a:xfrm>
          <a:prstGeom prst="rect">
            <a:avLst/>
          </a:prstGeom>
          <a:solidFill>
            <a:srgbClr val="00B0F0"/>
          </a:solidFill>
        </p:spPr>
        <p:txBody>
          <a:bodyPr wrap="square" rtlCol="0">
            <a:spAutoFit/>
          </a:bodyPr>
          <a:lstStyle/>
          <a:p>
            <a:r>
              <a:rPr lang="en-US" sz="2400" b="1" dirty="0"/>
              <a:t>You NEED to save the comment every time!</a:t>
            </a:r>
          </a:p>
        </p:txBody>
      </p:sp>
      <p:pic>
        <p:nvPicPr>
          <p:cNvPr id="8" name="Graphic 7" descr="Arrow Right with solid fill">
            <a:extLst>
              <a:ext uri="{FF2B5EF4-FFF2-40B4-BE49-F238E27FC236}">
                <a16:creationId xmlns:a16="http://schemas.microsoft.com/office/drawing/2014/main" id="{0A4C1395-0827-D55B-8F02-2257605C831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9046546">
            <a:off x="4472203" y="4405211"/>
            <a:ext cx="1407902" cy="1407902"/>
          </a:xfrm>
          <a:prstGeom prst="rect">
            <a:avLst/>
          </a:prstGeom>
        </p:spPr>
      </p:pic>
    </p:spTree>
    <p:extLst>
      <p:ext uri="{BB962C8B-B14F-4D97-AF65-F5344CB8AC3E}">
        <p14:creationId xmlns:p14="http://schemas.microsoft.com/office/powerpoint/2010/main" val="859523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BA892F8-01F3-0FC1-971A-086CB18DB73B}"/>
              </a:ext>
            </a:extLst>
          </p:cNvPr>
          <p:cNvSpPr>
            <a:spLocks noGrp="1"/>
          </p:cNvSpPr>
          <p:nvPr>
            <p:ph type="ftr" sz="quarter" idx="11"/>
          </p:nvPr>
        </p:nvSpPr>
        <p:spPr/>
        <p:txBody>
          <a:bodyPr/>
          <a:lstStyle/>
          <a:p>
            <a:r>
              <a:rPr lang="en-US"/>
              <a:t>Office of Research Compliance v1-2016</a:t>
            </a:r>
          </a:p>
        </p:txBody>
      </p:sp>
      <p:pic>
        <p:nvPicPr>
          <p:cNvPr id="4" name="Picture 3" descr="A screenshot of a computer&#10;&#10;Description automatically generated">
            <a:extLst>
              <a:ext uri="{FF2B5EF4-FFF2-40B4-BE49-F238E27FC236}">
                <a16:creationId xmlns:a16="http://schemas.microsoft.com/office/drawing/2014/main" id="{10DA72EE-6F2A-3B92-F46A-2BF6A7C913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9033"/>
            <a:ext cx="12192000" cy="6719934"/>
          </a:xfrm>
          <a:prstGeom prst="rect">
            <a:avLst/>
          </a:prstGeom>
        </p:spPr>
      </p:pic>
      <p:sp>
        <p:nvSpPr>
          <p:cNvPr id="5" name="TextBox 4">
            <a:extLst>
              <a:ext uri="{FF2B5EF4-FFF2-40B4-BE49-F238E27FC236}">
                <a16:creationId xmlns:a16="http://schemas.microsoft.com/office/drawing/2014/main" id="{95BB58A0-51FF-F9F6-D2F7-CE916C498EEE}"/>
              </a:ext>
            </a:extLst>
          </p:cNvPr>
          <p:cNvSpPr txBox="1"/>
          <p:nvPr/>
        </p:nvSpPr>
        <p:spPr>
          <a:xfrm>
            <a:off x="5388429" y="1280540"/>
            <a:ext cx="4245428" cy="1754326"/>
          </a:xfrm>
          <a:prstGeom prst="rect">
            <a:avLst/>
          </a:prstGeom>
          <a:solidFill>
            <a:srgbClr val="C00000"/>
          </a:solidFill>
        </p:spPr>
        <p:txBody>
          <a:bodyPr wrap="square" rtlCol="0">
            <a:spAutoFit/>
          </a:bodyPr>
          <a:lstStyle/>
          <a:p>
            <a:r>
              <a:rPr lang="en-US" b="1" dirty="0"/>
              <a:t>Once you have either replied or made the changes requested in the comment PLUS saved your comment. You will need to address your comment. The default is “Not Addressed,” so you will need to select “Address” to proceed with the submission</a:t>
            </a:r>
          </a:p>
        </p:txBody>
      </p:sp>
      <p:sp>
        <p:nvSpPr>
          <p:cNvPr id="6" name="TextBox 5">
            <a:extLst>
              <a:ext uri="{FF2B5EF4-FFF2-40B4-BE49-F238E27FC236}">
                <a16:creationId xmlns:a16="http://schemas.microsoft.com/office/drawing/2014/main" id="{8AADEC59-5742-A9A8-2B1F-81D934B4ADDA}"/>
              </a:ext>
            </a:extLst>
          </p:cNvPr>
          <p:cNvSpPr txBox="1"/>
          <p:nvPr/>
        </p:nvSpPr>
        <p:spPr>
          <a:xfrm>
            <a:off x="7413171" y="4669971"/>
            <a:ext cx="2656115" cy="1477328"/>
          </a:xfrm>
          <a:prstGeom prst="rect">
            <a:avLst/>
          </a:prstGeom>
          <a:solidFill>
            <a:srgbClr val="00B0F0"/>
          </a:solidFill>
        </p:spPr>
        <p:txBody>
          <a:bodyPr wrap="square" rtlCol="0">
            <a:spAutoFit/>
          </a:bodyPr>
          <a:lstStyle/>
          <a:p>
            <a:r>
              <a:rPr lang="en-US" b="1" dirty="0"/>
              <a:t>Click the toggle “Not Addressed” and these two options will appear. Select the one that matches your appropriate actions.</a:t>
            </a:r>
          </a:p>
        </p:txBody>
      </p:sp>
      <p:sp>
        <p:nvSpPr>
          <p:cNvPr id="7" name="Rectangle 6">
            <a:extLst>
              <a:ext uri="{FF2B5EF4-FFF2-40B4-BE49-F238E27FC236}">
                <a16:creationId xmlns:a16="http://schemas.microsoft.com/office/drawing/2014/main" id="{4627864F-B5D8-02B7-4E81-258C869B8A56}"/>
              </a:ext>
            </a:extLst>
          </p:cNvPr>
          <p:cNvSpPr/>
          <p:nvPr/>
        </p:nvSpPr>
        <p:spPr>
          <a:xfrm>
            <a:off x="3363686" y="4757057"/>
            <a:ext cx="2895600" cy="1240972"/>
          </a:xfrm>
          <a:prstGeom prst="rect">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Arrow Right with solid fill">
            <a:extLst>
              <a:ext uri="{FF2B5EF4-FFF2-40B4-BE49-F238E27FC236}">
                <a16:creationId xmlns:a16="http://schemas.microsoft.com/office/drawing/2014/main" id="{6A6747C5-7DEE-4FB3-E1EE-87C1AC8504C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800000">
            <a:off x="6259286" y="4590127"/>
            <a:ext cx="1407902" cy="1407902"/>
          </a:xfrm>
          <a:prstGeom prst="rect">
            <a:avLst/>
          </a:prstGeom>
        </p:spPr>
      </p:pic>
    </p:spTree>
    <p:extLst>
      <p:ext uri="{BB962C8B-B14F-4D97-AF65-F5344CB8AC3E}">
        <p14:creationId xmlns:p14="http://schemas.microsoft.com/office/powerpoint/2010/main" val="2413246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FC1E1B2-7B60-72F4-EBE0-8C0187B28991}"/>
              </a:ext>
            </a:extLst>
          </p:cNvPr>
          <p:cNvSpPr>
            <a:spLocks noGrp="1"/>
          </p:cNvSpPr>
          <p:nvPr>
            <p:ph type="ftr" sz="quarter" idx="11"/>
          </p:nvPr>
        </p:nvSpPr>
        <p:spPr/>
        <p:txBody>
          <a:bodyPr/>
          <a:lstStyle/>
          <a:p>
            <a:r>
              <a:rPr lang="en-US"/>
              <a:t>Office of Research Compliance v1-2016</a:t>
            </a:r>
          </a:p>
        </p:txBody>
      </p:sp>
      <p:pic>
        <p:nvPicPr>
          <p:cNvPr id="4" name="Picture 3" descr="A screenshot of a computer&#10;&#10;Description automatically generated">
            <a:extLst>
              <a:ext uri="{FF2B5EF4-FFF2-40B4-BE49-F238E27FC236}">
                <a16:creationId xmlns:a16="http://schemas.microsoft.com/office/drawing/2014/main" id="{2E72F8FC-15AF-874D-F17B-B86D77EBC6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958"/>
            <a:ext cx="12192000" cy="6759339"/>
          </a:xfrm>
          <a:prstGeom prst="rect">
            <a:avLst/>
          </a:prstGeom>
        </p:spPr>
      </p:pic>
      <p:sp>
        <p:nvSpPr>
          <p:cNvPr id="5" name="TextBox 4">
            <a:extLst>
              <a:ext uri="{FF2B5EF4-FFF2-40B4-BE49-F238E27FC236}">
                <a16:creationId xmlns:a16="http://schemas.microsoft.com/office/drawing/2014/main" id="{4583D637-AAF3-EB3D-FC61-39DD009C7128}"/>
              </a:ext>
            </a:extLst>
          </p:cNvPr>
          <p:cNvSpPr txBox="1"/>
          <p:nvPr/>
        </p:nvSpPr>
        <p:spPr>
          <a:xfrm>
            <a:off x="6542314" y="4171185"/>
            <a:ext cx="3363686" cy="923330"/>
          </a:xfrm>
          <a:prstGeom prst="rect">
            <a:avLst/>
          </a:prstGeom>
          <a:solidFill>
            <a:srgbClr val="00B0F0"/>
          </a:solidFill>
        </p:spPr>
        <p:txBody>
          <a:bodyPr wrap="square" rtlCol="0">
            <a:spAutoFit/>
          </a:bodyPr>
          <a:lstStyle/>
          <a:p>
            <a:r>
              <a:rPr lang="en-US" b="1" dirty="0"/>
              <a:t>After addressing the comments and selecting “Addressed,” the comment will look like this. </a:t>
            </a:r>
          </a:p>
        </p:txBody>
      </p:sp>
      <p:sp>
        <p:nvSpPr>
          <p:cNvPr id="6" name="TextBox 5">
            <a:extLst>
              <a:ext uri="{FF2B5EF4-FFF2-40B4-BE49-F238E27FC236}">
                <a16:creationId xmlns:a16="http://schemas.microsoft.com/office/drawing/2014/main" id="{CA52B5B9-8F8F-DDDB-58D4-08D4BC769432}"/>
              </a:ext>
            </a:extLst>
          </p:cNvPr>
          <p:cNvSpPr txBox="1"/>
          <p:nvPr/>
        </p:nvSpPr>
        <p:spPr>
          <a:xfrm>
            <a:off x="3853543" y="1763486"/>
            <a:ext cx="4223657" cy="923330"/>
          </a:xfrm>
          <a:prstGeom prst="rect">
            <a:avLst/>
          </a:prstGeom>
          <a:solidFill>
            <a:srgbClr val="00B0F0"/>
          </a:solidFill>
        </p:spPr>
        <p:txBody>
          <a:bodyPr wrap="square" rtlCol="0">
            <a:spAutoFit/>
          </a:bodyPr>
          <a:lstStyle/>
          <a:p>
            <a:r>
              <a:rPr lang="en-US" b="1" dirty="0"/>
              <a:t>If all comments have been addressed in the section, the comment bubble will become a check mark </a:t>
            </a:r>
          </a:p>
        </p:txBody>
      </p:sp>
      <p:pic>
        <p:nvPicPr>
          <p:cNvPr id="7" name="Graphic 6" descr="Arrow Right with solid fill">
            <a:extLst>
              <a:ext uri="{FF2B5EF4-FFF2-40B4-BE49-F238E27FC236}">
                <a16:creationId xmlns:a16="http://schemas.microsoft.com/office/drawing/2014/main" id="{DA8BDFDB-48E2-DF49-2D7C-FE915C3783A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800000">
            <a:off x="2699657" y="1433269"/>
            <a:ext cx="1407902" cy="1407902"/>
          </a:xfrm>
          <a:prstGeom prst="rect">
            <a:avLst/>
          </a:prstGeom>
        </p:spPr>
      </p:pic>
      <p:sp>
        <p:nvSpPr>
          <p:cNvPr id="8" name="Rectangle 7">
            <a:extLst>
              <a:ext uri="{FF2B5EF4-FFF2-40B4-BE49-F238E27FC236}">
                <a16:creationId xmlns:a16="http://schemas.microsoft.com/office/drawing/2014/main" id="{73CBF68F-BBDB-8493-0FFC-3890D255572B}"/>
              </a:ext>
            </a:extLst>
          </p:cNvPr>
          <p:cNvSpPr/>
          <p:nvPr/>
        </p:nvSpPr>
        <p:spPr>
          <a:xfrm>
            <a:off x="1480455" y="2023765"/>
            <a:ext cx="1012371" cy="402771"/>
          </a:xfrm>
          <a:prstGeom prst="rect">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8E116F0-4139-5B95-502A-C2C277B4B7D9}"/>
              </a:ext>
            </a:extLst>
          </p:cNvPr>
          <p:cNvSpPr/>
          <p:nvPr/>
        </p:nvSpPr>
        <p:spPr>
          <a:xfrm>
            <a:off x="3403607" y="5723896"/>
            <a:ext cx="2569030" cy="923330"/>
          </a:xfrm>
          <a:prstGeom prst="rect">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Graphic 9" descr="Arrow Right with solid fill">
            <a:extLst>
              <a:ext uri="{FF2B5EF4-FFF2-40B4-BE49-F238E27FC236}">
                <a16:creationId xmlns:a16="http://schemas.microsoft.com/office/drawing/2014/main" id="{1D0198F0-C3B8-A069-F55C-5A9550AC80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8280922">
            <a:off x="5417527" y="4332205"/>
            <a:ext cx="1407902" cy="1407902"/>
          </a:xfrm>
          <a:prstGeom prst="rect">
            <a:avLst/>
          </a:prstGeom>
        </p:spPr>
      </p:pic>
    </p:spTree>
    <p:extLst>
      <p:ext uri="{BB962C8B-B14F-4D97-AF65-F5344CB8AC3E}">
        <p14:creationId xmlns:p14="http://schemas.microsoft.com/office/powerpoint/2010/main" val="1523287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AD412C7-555D-DA56-E145-ABA3F8CF8ABA}"/>
              </a:ext>
            </a:extLst>
          </p:cNvPr>
          <p:cNvSpPr>
            <a:spLocks noGrp="1"/>
          </p:cNvSpPr>
          <p:nvPr>
            <p:ph type="ftr" sz="quarter" idx="11"/>
          </p:nvPr>
        </p:nvSpPr>
        <p:spPr/>
        <p:txBody>
          <a:bodyPr/>
          <a:lstStyle/>
          <a:p>
            <a:r>
              <a:rPr lang="en-US"/>
              <a:t>Office of Research Compliance v1-2016</a:t>
            </a:r>
          </a:p>
        </p:txBody>
      </p:sp>
      <p:pic>
        <p:nvPicPr>
          <p:cNvPr id="4" name="Picture 3" descr="A screenshot of a computer&#10;&#10;Description automatically generated">
            <a:extLst>
              <a:ext uri="{FF2B5EF4-FFF2-40B4-BE49-F238E27FC236}">
                <a16:creationId xmlns:a16="http://schemas.microsoft.com/office/drawing/2014/main" id="{4304CA7F-3477-FC4C-2AC3-7C1825B6EF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811"/>
            <a:ext cx="12192000" cy="6767665"/>
          </a:xfrm>
          <a:prstGeom prst="rect">
            <a:avLst/>
          </a:prstGeom>
        </p:spPr>
      </p:pic>
      <p:sp>
        <p:nvSpPr>
          <p:cNvPr id="5" name="Rectangle 4">
            <a:extLst>
              <a:ext uri="{FF2B5EF4-FFF2-40B4-BE49-F238E27FC236}">
                <a16:creationId xmlns:a16="http://schemas.microsoft.com/office/drawing/2014/main" id="{1E3E0132-9583-02BA-9366-D9CEA4E26621}"/>
              </a:ext>
            </a:extLst>
          </p:cNvPr>
          <p:cNvSpPr/>
          <p:nvPr/>
        </p:nvSpPr>
        <p:spPr>
          <a:xfrm>
            <a:off x="0" y="6424068"/>
            <a:ext cx="1894114" cy="489857"/>
          </a:xfrm>
          <a:prstGeom prst="rect">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Arrow Right with solid fill">
            <a:extLst>
              <a:ext uri="{FF2B5EF4-FFF2-40B4-BE49-F238E27FC236}">
                <a16:creationId xmlns:a16="http://schemas.microsoft.com/office/drawing/2014/main" id="{E74242EB-46F5-089F-0C19-D8C9CF3AB07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8280922">
            <a:off x="1924121" y="4862754"/>
            <a:ext cx="1641544" cy="1641544"/>
          </a:xfrm>
          <a:prstGeom prst="rect">
            <a:avLst/>
          </a:prstGeom>
        </p:spPr>
      </p:pic>
      <p:sp>
        <p:nvSpPr>
          <p:cNvPr id="7" name="TextBox 6">
            <a:extLst>
              <a:ext uri="{FF2B5EF4-FFF2-40B4-BE49-F238E27FC236}">
                <a16:creationId xmlns:a16="http://schemas.microsoft.com/office/drawing/2014/main" id="{94C3ABD0-5A21-D65A-5A11-714A811CD981}"/>
              </a:ext>
            </a:extLst>
          </p:cNvPr>
          <p:cNvSpPr txBox="1"/>
          <p:nvPr/>
        </p:nvSpPr>
        <p:spPr>
          <a:xfrm>
            <a:off x="3200400" y="4049486"/>
            <a:ext cx="4539343" cy="1200329"/>
          </a:xfrm>
          <a:prstGeom prst="rect">
            <a:avLst/>
          </a:prstGeom>
          <a:solidFill>
            <a:srgbClr val="00B0F0"/>
          </a:solidFill>
        </p:spPr>
        <p:txBody>
          <a:bodyPr wrap="square" rtlCol="0">
            <a:spAutoFit/>
          </a:bodyPr>
          <a:lstStyle/>
          <a:p>
            <a:r>
              <a:rPr lang="en-US" b="1" dirty="0"/>
              <a:t>Once all comments have been addressed, select “Complete Submission” and follow the steps of certification to send over the modification for review. </a:t>
            </a:r>
          </a:p>
        </p:txBody>
      </p:sp>
    </p:spTree>
    <p:extLst>
      <p:ext uri="{BB962C8B-B14F-4D97-AF65-F5344CB8AC3E}">
        <p14:creationId xmlns:p14="http://schemas.microsoft.com/office/powerpoint/2010/main" val="3270793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6656" y="613318"/>
            <a:ext cx="10753725" cy="5164548"/>
          </a:xfrm>
        </p:spPr>
        <p:txBody>
          <a:bodyPr anchor="ctr"/>
          <a:lstStyle/>
          <a:p>
            <a:pPr algn="ctr"/>
            <a:r>
              <a:rPr lang="en-US" sz="3200" dirty="0"/>
              <a:t>If you have issues or questions, please contact the IRB Office at </a:t>
            </a:r>
            <a:r>
              <a:rPr lang="en-US" sz="3200" dirty="0">
                <a:hlinkClick r:id="rId3"/>
              </a:rPr>
              <a:t>irb@chapman.edu</a:t>
            </a:r>
            <a:r>
              <a:rPr lang="en-US" sz="3200" dirty="0"/>
              <a:t> or (714) 628-2833 and for IRB Consent Templates and Forms, visit </a:t>
            </a:r>
            <a:r>
              <a:rPr lang="en-US" sz="3200" dirty="0">
                <a:hlinkClick r:id="rId4"/>
              </a:rPr>
              <a:t>https://www.chapman.edu/research/integrity/irb/forms-and-instructions.aspx</a:t>
            </a:r>
            <a:r>
              <a:rPr lang="en-US" sz="3200" dirty="0"/>
              <a:t> </a:t>
            </a:r>
          </a:p>
          <a:p>
            <a:pPr algn="ctr"/>
            <a:endParaRPr lang="en-US" sz="3200" dirty="0"/>
          </a:p>
          <a:p>
            <a:pPr algn="ctr"/>
            <a:r>
              <a:rPr lang="en-US" sz="3200" dirty="0"/>
              <a:t>Please let us know if you find any issues (e.g., typos, unclear questions), as this is a new system.  Thank you.</a:t>
            </a:r>
          </a:p>
        </p:txBody>
      </p:sp>
      <p:sp>
        <p:nvSpPr>
          <p:cNvPr id="2" name="Footer Placeholder 1"/>
          <p:cNvSpPr>
            <a:spLocks noGrp="1"/>
          </p:cNvSpPr>
          <p:nvPr>
            <p:ph type="ftr" sz="quarter" idx="11"/>
          </p:nvPr>
        </p:nvSpPr>
        <p:spPr/>
        <p:txBody>
          <a:bodyPr/>
          <a:lstStyle/>
          <a:p>
            <a:r>
              <a:rPr lang="en-US" dirty="0"/>
              <a:t>Office of Research Integrity and Compliance v5-2024</a:t>
            </a:r>
          </a:p>
        </p:txBody>
      </p:sp>
    </p:spTree>
    <p:extLst>
      <p:ext uri="{BB962C8B-B14F-4D97-AF65-F5344CB8AC3E}">
        <p14:creationId xmlns:p14="http://schemas.microsoft.com/office/powerpoint/2010/main" val="1931290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1128440"/>
          </a:xfrm>
        </p:spPr>
        <p:txBody>
          <a:bodyPr/>
          <a:lstStyle/>
          <a:p>
            <a:r>
              <a:rPr lang="en-US" b="1" dirty="0">
                <a:solidFill>
                  <a:schemeClr val="tx1"/>
                </a:solidFill>
              </a:rPr>
              <a:t>How to use this tutorial</a:t>
            </a:r>
          </a:p>
        </p:txBody>
      </p:sp>
      <p:sp>
        <p:nvSpPr>
          <p:cNvPr id="3" name="Content Placeholder 2"/>
          <p:cNvSpPr>
            <a:spLocks noGrp="1"/>
          </p:cNvSpPr>
          <p:nvPr>
            <p:ph idx="1"/>
          </p:nvPr>
        </p:nvSpPr>
        <p:spPr>
          <a:xfrm>
            <a:off x="685800" y="1513673"/>
            <a:ext cx="10937589" cy="5155324"/>
          </a:xfrm>
        </p:spPr>
        <p:txBody>
          <a:bodyPr>
            <a:normAutofit/>
          </a:bodyPr>
          <a:lstStyle/>
          <a:p>
            <a:pPr marL="228600" indent="-228600">
              <a:buFont typeface="Arial" panose="020B0604020202020204" pitchFamily="34" charset="0"/>
              <a:buChar char="•"/>
            </a:pPr>
            <a:r>
              <a:rPr lang="en-US" dirty="0"/>
              <a:t>This tutorial is for researchers (PIs) who already have an approved IRB protocol and wish to change the study title and submit a renewal, modification, incident (adverse event) or closure.  </a:t>
            </a:r>
          </a:p>
          <a:p>
            <a:pPr marL="228600" indent="-228600">
              <a:buFont typeface="Arial" panose="020B0604020202020204" pitchFamily="34" charset="0"/>
              <a:buChar char="•"/>
            </a:pPr>
            <a:r>
              <a:rPr lang="en-US" dirty="0"/>
              <a:t>If the protocol has </a:t>
            </a:r>
            <a:r>
              <a:rPr lang="en-US" u="sng" dirty="0"/>
              <a:t>not</a:t>
            </a:r>
            <a:r>
              <a:rPr lang="en-US" dirty="0"/>
              <a:t> been reviewed and approved, then the researchers can submit a withdrawal type protocol.  That process is similar to what is described here; the details are at the end of this tutorial.</a:t>
            </a:r>
          </a:p>
          <a:p>
            <a:pPr marL="228600" indent="-228600">
              <a:buFont typeface="Arial" panose="020B0604020202020204" pitchFamily="34" charset="0"/>
              <a:buChar char="•"/>
            </a:pPr>
            <a:r>
              <a:rPr lang="en-US" dirty="0"/>
              <a:t>In Cayuse, the first protocol is known as the “initial” study.  It can also be called “</a:t>
            </a:r>
            <a:r>
              <a:rPr lang="en-US" i="1" dirty="0"/>
              <a:t>de novo</a:t>
            </a:r>
            <a:r>
              <a:rPr lang="en-US" dirty="0"/>
              <a:t>,” “new,” “draft” while it is being written and developed, and “under review” by the IRB (both the office and the Board members).</a:t>
            </a:r>
          </a:p>
          <a:p>
            <a:pPr marL="228600" indent="-228600">
              <a:buFont typeface="Arial" panose="020B0604020202020204" pitchFamily="34" charset="0"/>
              <a:buChar char="•"/>
            </a:pPr>
            <a:r>
              <a:rPr lang="en-US" u="sng" dirty="0"/>
              <a:t>Before</a:t>
            </a:r>
            <a:r>
              <a:rPr lang="en-US" dirty="0"/>
              <a:t> approval, PIs can withdraw their protocol from further review.  Once </a:t>
            </a:r>
            <a:r>
              <a:rPr lang="en-US" u="sng" dirty="0"/>
              <a:t>approved</a:t>
            </a:r>
            <a:r>
              <a:rPr lang="en-US" dirty="0"/>
              <a:t>, then the protocol can be amended/modified, renewed, or closed.</a:t>
            </a:r>
          </a:p>
        </p:txBody>
      </p:sp>
      <p:sp>
        <p:nvSpPr>
          <p:cNvPr id="5" name="Footer Placeholder 5"/>
          <p:cNvSpPr>
            <a:spLocks noGrp="1"/>
          </p:cNvSpPr>
          <p:nvPr>
            <p:ph type="ftr" sz="quarter" idx="11"/>
          </p:nvPr>
        </p:nvSpPr>
        <p:spPr>
          <a:xfrm>
            <a:off x="685800" y="6554697"/>
            <a:ext cx="5029200" cy="228600"/>
          </a:xfrm>
        </p:spPr>
        <p:txBody>
          <a:bodyPr/>
          <a:lstStyle/>
          <a:p>
            <a:r>
              <a:rPr lang="en-US" dirty="0"/>
              <a:t>Office of Research Integrity and Compliance v5-2024</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486" y="6248831"/>
            <a:ext cx="536314" cy="534465"/>
          </a:xfrm>
          <a:prstGeom prst="rect">
            <a:avLst/>
          </a:prstGeom>
        </p:spPr>
      </p:pic>
    </p:spTree>
    <p:extLst>
      <p:ext uri="{BB962C8B-B14F-4D97-AF65-F5344CB8AC3E}">
        <p14:creationId xmlns:p14="http://schemas.microsoft.com/office/powerpoint/2010/main" val="3733417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2060"/>
                </a:solidFill>
              </a:rPr>
              <a:t>Before Proceeding</a:t>
            </a:r>
          </a:p>
        </p:txBody>
      </p:sp>
      <p:sp>
        <p:nvSpPr>
          <p:cNvPr id="3" name="Content Placeholder 2"/>
          <p:cNvSpPr>
            <a:spLocks noGrp="1"/>
          </p:cNvSpPr>
          <p:nvPr>
            <p:ph idx="1"/>
          </p:nvPr>
        </p:nvSpPr>
        <p:spPr/>
        <p:txBody>
          <a:bodyPr/>
          <a:lstStyle/>
          <a:p>
            <a:pPr marL="228600" indent="-228600">
              <a:buFont typeface="Arial" panose="020B0604020202020204" pitchFamily="34" charset="0"/>
              <a:buChar char="•"/>
            </a:pPr>
            <a:r>
              <a:rPr lang="en-US" dirty="0"/>
              <a:t>This tutorial is written in the point of view of a Primary Investigator (PI)</a:t>
            </a:r>
          </a:p>
          <a:p>
            <a:pPr marL="484632" lvl="1" indent="-228600">
              <a:buFont typeface="Arial" panose="020B0604020202020204" pitchFamily="34" charset="0"/>
              <a:buChar char="•"/>
            </a:pPr>
            <a:r>
              <a:rPr lang="en-US" dirty="0"/>
              <a:t>If you are not a PI, please note that there may be adjustments needed to what your role may be. If you have any questions, please email </a:t>
            </a:r>
            <a:r>
              <a:rPr lang="en-US" dirty="0">
                <a:hlinkClick r:id="rId3"/>
              </a:rPr>
              <a:t>irb@chapman.edu</a:t>
            </a:r>
            <a:endParaRPr lang="en-US" dirty="0"/>
          </a:p>
          <a:p>
            <a:pPr marL="256032" lvl="1" indent="0">
              <a:buNone/>
            </a:pPr>
            <a:endParaRPr lang="en-US" dirty="0"/>
          </a:p>
          <a:p>
            <a:pPr marL="256032" lvl="1" indent="0">
              <a:buNone/>
            </a:pPr>
            <a:r>
              <a:rPr lang="en-US" dirty="0">
                <a:solidFill>
                  <a:srgbClr val="FF0000"/>
                </a:solidFill>
              </a:rPr>
              <a:t>*</a:t>
            </a:r>
            <a:r>
              <a:rPr lang="en-US" dirty="0"/>
              <a:t>If there are questions that are not answered on this Power Point, please email  </a:t>
            </a:r>
            <a:r>
              <a:rPr lang="en-US" dirty="0">
                <a:hlinkClick r:id="rId3"/>
              </a:rPr>
              <a:t>irb@chapman.edu</a:t>
            </a:r>
            <a:r>
              <a:rPr lang="en-US" dirty="0"/>
              <a:t> or check the website for any missing/confusing information</a:t>
            </a:r>
          </a:p>
          <a:p>
            <a:pPr marL="256032" lvl="1" indent="0">
              <a:buNone/>
            </a:pPr>
            <a:endParaRPr lang="en-US" dirty="0"/>
          </a:p>
        </p:txBody>
      </p:sp>
      <p:sp>
        <p:nvSpPr>
          <p:cNvPr id="6" name="Footer Placeholder 5"/>
          <p:cNvSpPr txBox="1">
            <a:spLocks/>
          </p:cNvSpPr>
          <p:nvPr/>
        </p:nvSpPr>
        <p:spPr>
          <a:xfrm>
            <a:off x="685800" y="6516063"/>
            <a:ext cx="4673851" cy="228600"/>
          </a:xfrm>
          <a:prstGeom prst="rect">
            <a:avLst/>
          </a:prstGeom>
        </p:spPr>
        <p:txBody>
          <a:bodyPr vert="horz" lIns="91440" tIns="45720" rIns="91440" bIns="45720" rtlCol="0" anchor="ctr"/>
          <a:lstStyle>
            <a:defPPr>
              <a:defRPr lang="en-US"/>
            </a:defPPr>
            <a:lvl1pPr marL="0" algn="l" defTabSz="914400" rtl="0" eaLnBrk="1" latinLnBrk="0" hangingPunct="1">
              <a:defRPr sz="950" kern="1200" cap="all" baseline="0">
                <a:solidFill>
                  <a:schemeClr val="tx1">
                    <a:alpha val="8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Office of Research Integrity and Compliance v5-2024</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486" y="6248831"/>
            <a:ext cx="536314" cy="534465"/>
          </a:xfrm>
          <a:prstGeom prst="rect">
            <a:avLst/>
          </a:prstGeom>
        </p:spPr>
      </p:pic>
    </p:spTree>
    <p:extLst>
      <p:ext uri="{BB962C8B-B14F-4D97-AF65-F5344CB8AC3E}">
        <p14:creationId xmlns:p14="http://schemas.microsoft.com/office/powerpoint/2010/main" val="3459319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b="1" dirty="0">
                <a:solidFill>
                  <a:schemeClr val="tx1"/>
                </a:solidFill>
              </a:rPr>
              <a:t>Before Beginning an IRB Submission…</a:t>
            </a:r>
          </a:p>
        </p:txBody>
      </p:sp>
      <p:sp>
        <p:nvSpPr>
          <p:cNvPr id="5" name="Content Placeholder 4"/>
          <p:cNvSpPr>
            <a:spLocks noGrp="1"/>
          </p:cNvSpPr>
          <p:nvPr>
            <p:ph idx="1"/>
          </p:nvPr>
        </p:nvSpPr>
        <p:spPr/>
        <p:txBody>
          <a:bodyPr>
            <a:normAutofit/>
          </a:bodyPr>
          <a:lstStyle/>
          <a:p>
            <a:r>
              <a:rPr lang="en-US" dirty="0"/>
              <a:t>Make sure you have the following items ready</a:t>
            </a:r>
            <a:r>
              <a:rPr lang="en-US" dirty="0">
                <a:solidFill>
                  <a:srgbClr val="FF0000"/>
                </a:solidFill>
              </a:rPr>
              <a:t>*</a:t>
            </a:r>
            <a:r>
              <a:rPr lang="en-US" dirty="0"/>
              <a:t>:</a:t>
            </a:r>
          </a:p>
          <a:p>
            <a:pPr marL="228600" indent="-228600">
              <a:buFont typeface="Arial" panose="020B0604020202020204" pitchFamily="34" charset="0"/>
              <a:buChar char="•"/>
            </a:pPr>
            <a:r>
              <a:rPr lang="en-US" dirty="0"/>
              <a:t>Supplemental documents in individual document files (i.e. informed consent form(s), authorization(s), recruitment documents, questionnaires, etc.)  </a:t>
            </a:r>
          </a:p>
          <a:p>
            <a:pPr marL="228600" indent="-228600">
              <a:buFont typeface="Arial" panose="020B0604020202020204" pitchFamily="34" charset="0"/>
              <a:buChar char="•"/>
            </a:pPr>
            <a:r>
              <a:rPr lang="en-US" dirty="0"/>
              <a:t>Faculty advisor and co-PI(s) CITI training copy of certificate</a:t>
            </a:r>
          </a:p>
          <a:p>
            <a:pPr marL="484632" lvl="1" indent="-228600">
              <a:buFont typeface="Arial" panose="020B0604020202020204" pitchFamily="34" charset="0"/>
              <a:buChar char="•"/>
            </a:pPr>
            <a:r>
              <a:rPr lang="en-US" dirty="0"/>
              <a:t>Follow the steps here: </a:t>
            </a:r>
            <a:r>
              <a:rPr lang="en-US" dirty="0">
                <a:hlinkClick r:id="rId3"/>
              </a:rPr>
              <a:t>IRB Training and Continuing Education | </a:t>
            </a:r>
            <a:r>
              <a:rPr lang="en-US" dirty="0"/>
              <a:t> </a:t>
            </a:r>
          </a:p>
          <a:p>
            <a:pPr marL="228600" indent="-228600">
              <a:buFont typeface="Arial" panose="020B0604020202020204" pitchFamily="34" charset="0"/>
              <a:buChar char="•"/>
            </a:pPr>
            <a:r>
              <a:rPr lang="en-US" b="1" dirty="0"/>
              <a:t>Ensure that you and your co-PI(s) have been “authenticated” with the IRB office. If you are unsure, contact the IRB office at </a:t>
            </a:r>
            <a:r>
              <a:rPr lang="en-US" b="1" dirty="0">
                <a:hlinkClick r:id="rId4"/>
              </a:rPr>
              <a:t>irb@chapman.edu</a:t>
            </a:r>
            <a:r>
              <a:rPr lang="en-US" b="1" dirty="0"/>
              <a:t> </a:t>
            </a:r>
          </a:p>
          <a:p>
            <a:pPr marL="0" indent="0">
              <a:buNone/>
            </a:pPr>
            <a:r>
              <a:rPr lang="en-US" dirty="0">
                <a:solidFill>
                  <a:srgbClr val="FF0000"/>
                </a:solidFill>
              </a:rPr>
              <a:t>*</a:t>
            </a:r>
            <a:r>
              <a:rPr lang="en-US" dirty="0"/>
              <a:t>You do not have to finish the IRB protocol in one sitting. All information can be saved. </a:t>
            </a:r>
          </a:p>
          <a:p>
            <a:pPr marL="0" indent="0">
              <a:buNone/>
            </a:pPr>
            <a:endParaRPr lang="en-US" dirty="0"/>
          </a:p>
          <a:p>
            <a:pPr>
              <a:buFont typeface="Arial" panose="020B0604020202020204" pitchFamily="34" charset="0"/>
              <a:buChar char="•"/>
            </a:pPr>
            <a:endParaRPr lang="en-US" dirty="0"/>
          </a:p>
        </p:txBody>
      </p:sp>
      <p:sp>
        <p:nvSpPr>
          <p:cNvPr id="7" name="Footer Placeholder 5"/>
          <p:cNvSpPr>
            <a:spLocks noGrp="1"/>
          </p:cNvSpPr>
          <p:nvPr>
            <p:ph type="ftr" sz="quarter" idx="11"/>
          </p:nvPr>
        </p:nvSpPr>
        <p:spPr>
          <a:xfrm>
            <a:off x="685800" y="6554697"/>
            <a:ext cx="5029200" cy="228600"/>
          </a:xfrm>
        </p:spPr>
        <p:txBody>
          <a:bodyPr/>
          <a:lstStyle/>
          <a:p>
            <a:r>
              <a:rPr lang="en-US" dirty="0"/>
              <a:t>Office of Research Integrity and Compliance v5-2024</a:t>
            </a: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9486" y="6248831"/>
            <a:ext cx="536314" cy="534465"/>
          </a:xfrm>
          <a:prstGeom prst="rect">
            <a:avLst/>
          </a:prstGeom>
        </p:spPr>
      </p:pic>
    </p:spTree>
    <p:extLst>
      <p:ext uri="{BB962C8B-B14F-4D97-AF65-F5344CB8AC3E}">
        <p14:creationId xmlns:p14="http://schemas.microsoft.com/office/powerpoint/2010/main" val="537637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9A912-4066-7394-A845-DD8D6645C69D}"/>
              </a:ext>
            </a:extLst>
          </p:cNvPr>
          <p:cNvSpPr>
            <a:spLocks noGrp="1"/>
          </p:cNvSpPr>
          <p:nvPr>
            <p:ph type="title"/>
          </p:nvPr>
        </p:nvSpPr>
        <p:spPr/>
        <p:txBody>
          <a:bodyPr/>
          <a:lstStyle/>
          <a:p>
            <a:pPr algn="ctr"/>
            <a:r>
              <a:rPr lang="en-US" b="1" dirty="0">
                <a:solidFill>
                  <a:schemeClr val="tx1"/>
                </a:solidFill>
              </a:rPr>
              <a:t>Logging In</a:t>
            </a:r>
          </a:p>
        </p:txBody>
      </p:sp>
      <p:sp>
        <p:nvSpPr>
          <p:cNvPr id="3" name="Content Placeholder 2">
            <a:extLst>
              <a:ext uri="{FF2B5EF4-FFF2-40B4-BE49-F238E27FC236}">
                <a16:creationId xmlns:a16="http://schemas.microsoft.com/office/drawing/2014/main" id="{1D5CE327-3D8E-AA4F-8BA2-44F68B97022B}"/>
              </a:ext>
            </a:extLst>
          </p:cNvPr>
          <p:cNvSpPr>
            <a:spLocks noGrp="1"/>
          </p:cNvSpPr>
          <p:nvPr>
            <p:ph idx="1"/>
          </p:nvPr>
        </p:nvSpPr>
        <p:spPr/>
        <p:txBody>
          <a:bodyPr/>
          <a:lstStyle/>
          <a:p>
            <a:endParaRPr lang="en-US" dirty="0"/>
          </a:p>
          <a:p>
            <a:r>
              <a:rPr lang="en-US" dirty="0"/>
              <a:t>Login to Chapman’s Cayuse: </a:t>
            </a:r>
          </a:p>
          <a:p>
            <a:pPr>
              <a:buFont typeface="Arial" panose="020B0604020202020204" pitchFamily="34" charset="0"/>
              <a:buChar char="•"/>
            </a:pPr>
            <a:r>
              <a:rPr lang="en-US" dirty="0"/>
              <a:t> Navigate to </a:t>
            </a:r>
            <a:r>
              <a:rPr lang="en-US" dirty="0">
                <a:hlinkClick r:id="rId2"/>
              </a:rPr>
              <a:t>http://chapman.cayuse424.com/</a:t>
            </a:r>
            <a:r>
              <a:rPr lang="en-US" dirty="0"/>
              <a:t> and sign in with the email that has been authenticated by the IRB. Use your Chapman email and password for easiest pathway</a:t>
            </a:r>
          </a:p>
        </p:txBody>
      </p:sp>
      <p:sp>
        <p:nvSpPr>
          <p:cNvPr id="4" name="Footer Placeholder 3">
            <a:extLst>
              <a:ext uri="{FF2B5EF4-FFF2-40B4-BE49-F238E27FC236}">
                <a16:creationId xmlns:a16="http://schemas.microsoft.com/office/drawing/2014/main" id="{5E7920F0-5F17-90B1-2DB9-9B57C486BED5}"/>
              </a:ext>
            </a:extLst>
          </p:cNvPr>
          <p:cNvSpPr>
            <a:spLocks noGrp="1"/>
          </p:cNvSpPr>
          <p:nvPr>
            <p:ph type="ftr" sz="quarter" idx="11"/>
          </p:nvPr>
        </p:nvSpPr>
        <p:spPr/>
        <p:txBody>
          <a:bodyPr/>
          <a:lstStyle/>
          <a:p>
            <a:r>
              <a:rPr lang="en-US" dirty="0"/>
              <a:t>Office of Research Integrity and Compliance v5-2024</a:t>
            </a:r>
          </a:p>
        </p:txBody>
      </p:sp>
      <p:pic>
        <p:nvPicPr>
          <p:cNvPr id="5" name="Picture 4">
            <a:extLst>
              <a:ext uri="{FF2B5EF4-FFF2-40B4-BE49-F238E27FC236}">
                <a16:creationId xmlns:a16="http://schemas.microsoft.com/office/drawing/2014/main" id="{EBE4D57E-64A2-8A77-6C5B-B502FABBE26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486" y="6248831"/>
            <a:ext cx="536314" cy="534465"/>
          </a:xfrm>
          <a:prstGeom prst="rect">
            <a:avLst/>
          </a:prstGeom>
        </p:spPr>
      </p:pic>
    </p:spTree>
    <p:extLst>
      <p:ext uri="{BB962C8B-B14F-4D97-AF65-F5344CB8AC3E}">
        <p14:creationId xmlns:p14="http://schemas.microsoft.com/office/powerpoint/2010/main" val="2923507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2AB9A94-BA94-EE5E-FB9D-DEF2D7BB14EE}"/>
              </a:ext>
            </a:extLst>
          </p:cNvPr>
          <p:cNvSpPr>
            <a:spLocks noGrp="1"/>
          </p:cNvSpPr>
          <p:nvPr>
            <p:ph type="ftr" sz="quarter" idx="11"/>
          </p:nvPr>
        </p:nvSpPr>
        <p:spPr/>
        <p:txBody>
          <a:bodyPr/>
          <a:lstStyle/>
          <a:p>
            <a:r>
              <a:rPr lang="en-US"/>
              <a:t>Office of Research Compliance v1-2016</a:t>
            </a:r>
          </a:p>
        </p:txBody>
      </p:sp>
      <p:pic>
        <p:nvPicPr>
          <p:cNvPr id="4" name="Picture 3" descr="A screenshot of a computer&#10;&#10;Description automatically generated">
            <a:extLst>
              <a:ext uri="{FF2B5EF4-FFF2-40B4-BE49-F238E27FC236}">
                <a16:creationId xmlns:a16="http://schemas.microsoft.com/office/drawing/2014/main" id="{9417A40B-D6D1-ED79-96E5-7EB2960AD3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402"/>
            <a:ext cx="12192000" cy="6829196"/>
          </a:xfrm>
          <a:prstGeom prst="rect">
            <a:avLst/>
          </a:prstGeom>
        </p:spPr>
      </p:pic>
      <p:sp>
        <p:nvSpPr>
          <p:cNvPr id="5" name="TextBox 4">
            <a:extLst>
              <a:ext uri="{FF2B5EF4-FFF2-40B4-BE49-F238E27FC236}">
                <a16:creationId xmlns:a16="http://schemas.microsoft.com/office/drawing/2014/main" id="{9F3A94D0-8F37-D9AF-42F3-71DDD624F9CD}"/>
              </a:ext>
            </a:extLst>
          </p:cNvPr>
          <p:cNvSpPr txBox="1"/>
          <p:nvPr/>
        </p:nvSpPr>
        <p:spPr>
          <a:xfrm>
            <a:off x="6422572" y="2035629"/>
            <a:ext cx="4114800" cy="1200329"/>
          </a:xfrm>
          <a:prstGeom prst="rect">
            <a:avLst/>
          </a:prstGeom>
          <a:solidFill>
            <a:srgbClr val="00B0F0"/>
          </a:solidFill>
        </p:spPr>
        <p:txBody>
          <a:bodyPr wrap="square" rtlCol="0">
            <a:spAutoFit/>
          </a:bodyPr>
          <a:lstStyle/>
          <a:p>
            <a:r>
              <a:rPr lang="en-US" b="1" dirty="0"/>
              <a:t>If your study was not initially approved, your submission will be sent back to your dashboard and will be seen under “My Tasks”</a:t>
            </a:r>
          </a:p>
        </p:txBody>
      </p:sp>
      <p:sp>
        <p:nvSpPr>
          <p:cNvPr id="6" name="Rectangle 5">
            <a:extLst>
              <a:ext uri="{FF2B5EF4-FFF2-40B4-BE49-F238E27FC236}">
                <a16:creationId xmlns:a16="http://schemas.microsoft.com/office/drawing/2014/main" id="{6321269F-F966-F12F-5B41-BBD9BAEACAEC}"/>
              </a:ext>
            </a:extLst>
          </p:cNvPr>
          <p:cNvSpPr/>
          <p:nvPr/>
        </p:nvSpPr>
        <p:spPr>
          <a:xfrm>
            <a:off x="4158343" y="3777343"/>
            <a:ext cx="2808514" cy="391886"/>
          </a:xfrm>
          <a:prstGeom prst="rect">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7092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9B9C2EA-C684-80B8-FD11-B8CC163023AA}"/>
              </a:ext>
            </a:extLst>
          </p:cNvPr>
          <p:cNvSpPr>
            <a:spLocks noGrp="1"/>
          </p:cNvSpPr>
          <p:nvPr>
            <p:ph type="ftr" sz="quarter" idx="11"/>
          </p:nvPr>
        </p:nvSpPr>
        <p:spPr/>
        <p:txBody>
          <a:bodyPr/>
          <a:lstStyle/>
          <a:p>
            <a:r>
              <a:rPr lang="en-US"/>
              <a:t>Office of Research Compliance v1-2016</a:t>
            </a:r>
          </a:p>
        </p:txBody>
      </p:sp>
      <p:pic>
        <p:nvPicPr>
          <p:cNvPr id="4" name="Picture 3" descr="A screenshot of a computer&#10;&#10;Description automatically generated">
            <a:extLst>
              <a:ext uri="{FF2B5EF4-FFF2-40B4-BE49-F238E27FC236}">
                <a16:creationId xmlns:a16="http://schemas.microsoft.com/office/drawing/2014/main" id="{71825445-A7D0-E7D0-2B4D-D21785D4F5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680"/>
            <a:ext cx="12192000" cy="6804639"/>
          </a:xfrm>
          <a:prstGeom prst="rect">
            <a:avLst/>
          </a:prstGeom>
        </p:spPr>
      </p:pic>
      <p:sp>
        <p:nvSpPr>
          <p:cNvPr id="5" name="TextBox 4">
            <a:extLst>
              <a:ext uri="{FF2B5EF4-FFF2-40B4-BE49-F238E27FC236}">
                <a16:creationId xmlns:a16="http://schemas.microsoft.com/office/drawing/2014/main" id="{AE25AF43-CA8E-A3F6-0E62-B83EC138950D}"/>
              </a:ext>
            </a:extLst>
          </p:cNvPr>
          <p:cNvSpPr txBox="1"/>
          <p:nvPr/>
        </p:nvSpPr>
        <p:spPr>
          <a:xfrm>
            <a:off x="4517571" y="2815325"/>
            <a:ext cx="4049486" cy="646331"/>
          </a:xfrm>
          <a:prstGeom prst="rect">
            <a:avLst/>
          </a:prstGeom>
          <a:solidFill>
            <a:srgbClr val="00B0F0"/>
          </a:solidFill>
        </p:spPr>
        <p:txBody>
          <a:bodyPr wrap="square" rtlCol="0">
            <a:spAutoFit/>
          </a:bodyPr>
          <a:lstStyle/>
          <a:p>
            <a:r>
              <a:rPr lang="en-US" b="1" dirty="0"/>
              <a:t>To review comments/edit submission click either “Edit” or “Complete Submission”</a:t>
            </a:r>
          </a:p>
        </p:txBody>
      </p:sp>
      <p:pic>
        <p:nvPicPr>
          <p:cNvPr id="7" name="Graphic 6" descr="Arrow Right with solid fill">
            <a:extLst>
              <a:ext uri="{FF2B5EF4-FFF2-40B4-BE49-F238E27FC236}">
                <a16:creationId xmlns:a16="http://schemas.microsoft.com/office/drawing/2014/main" id="{6FAD129C-BE61-6C50-E3A2-CC8599A5200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3501519">
            <a:off x="5930548" y="3241663"/>
            <a:ext cx="1603421" cy="1603421"/>
          </a:xfrm>
          <a:prstGeom prst="rect">
            <a:avLst/>
          </a:prstGeom>
        </p:spPr>
      </p:pic>
      <p:sp>
        <p:nvSpPr>
          <p:cNvPr id="8" name="Rectangle 7">
            <a:extLst>
              <a:ext uri="{FF2B5EF4-FFF2-40B4-BE49-F238E27FC236}">
                <a16:creationId xmlns:a16="http://schemas.microsoft.com/office/drawing/2014/main" id="{D396F591-00D0-F9F9-3FA5-60EDEC274311}"/>
              </a:ext>
            </a:extLst>
          </p:cNvPr>
          <p:cNvSpPr/>
          <p:nvPr/>
        </p:nvSpPr>
        <p:spPr>
          <a:xfrm>
            <a:off x="7057043" y="4923330"/>
            <a:ext cx="1556657" cy="446314"/>
          </a:xfrm>
          <a:prstGeom prst="rect">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5730641-D156-ECE1-2543-81EDDCDF29E8}"/>
              </a:ext>
            </a:extLst>
          </p:cNvPr>
          <p:cNvSpPr/>
          <p:nvPr/>
        </p:nvSpPr>
        <p:spPr>
          <a:xfrm>
            <a:off x="174172" y="3553516"/>
            <a:ext cx="1175657" cy="489857"/>
          </a:xfrm>
          <a:prstGeom prst="rect">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Graphic 9" descr="Arrow Right with solid fill">
            <a:extLst>
              <a:ext uri="{FF2B5EF4-FFF2-40B4-BE49-F238E27FC236}">
                <a16:creationId xmlns:a16="http://schemas.microsoft.com/office/drawing/2014/main" id="{ED42346C-EEBD-CB8D-4B7D-08295AF7739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261882">
            <a:off x="2235781" y="2187352"/>
            <a:ext cx="2483294" cy="2483294"/>
          </a:xfrm>
          <a:prstGeom prst="rect">
            <a:avLst/>
          </a:prstGeom>
        </p:spPr>
      </p:pic>
    </p:spTree>
    <p:extLst>
      <p:ext uri="{BB962C8B-B14F-4D97-AF65-F5344CB8AC3E}">
        <p14:creationId xmlns:p14="http://schemas.microsoft.com/office/powerpoint/2010/main" val="1800313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730BC73-09B1-9A9F-E47A-A3B2C490E7C5}"/>
              </a:ext>
            </a:extLst>
          </p:cNvPr>
          <p:cNvSpPr>
            <a:spLocks noGrp="1"/>
          </p:cNvSpPr>
          <p:nvPr>
            <p:ph type="ftr" sz="quarter" idx="11"/>
          </p:nvPr>
        </p:nvSpPr>
        <p:spPr/>
        <p:txBody>
          <a:bodyPr/>
          <a:lstStyle/>
          <a:p>
            <a:r>
              <a:rPr lang="en-US"/>
              <a:t>Office of Research Compliance v1-2016</a:t>
            </a:r>
          </a:p>
        </p:txBody>
      </p:sp>
      <p:pic>
        <p:nvPicPr>
          <p:cNvPr id="4" name="Picture 3" descr="A screenshot of a computer&#10;&#10;Description automatically generated">
            <a:extLst>
              <a:ext uri="{FF2B5EF4-FFF2-40B4-BE49-F238E27FC236}">
                <a16:creationId xmlns:a16="http://schemas.microsoft.com/office/drawing/2014/main" id="{19D509D6-A622-9E20-DA16-202ED92612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919"/>
            <a:ext cx="12192000" cy="6790162"/>
          </a:xfrm>
          <a:prstGeom prst="rect">
            <a:avLst/>
          </a:prstGeom>
        </p:spPr>
      </p:pic>
      <p:sp>
        <p:nvSpPr>
          <p:cNvPr id="5" name="TextBox 4">
            <a:extLst>
              <a:ext uri="{FF2B5EF4-FFF2-40B4-BE49-F238E27FC236}">
                <a16:creationId xmlns:a16="http://schemas.microsoft.com/office/drawing/2014/main" id="{D811E2D3-5832-5EE6-61B6-9B7FA11135AD}"/>
              </a:ext>
            </a:extLst>
          </p:cNvPr>
          <p:cNvSpPr txBox="1"/>
          <p:nvPr/>
        </p:nvSpPr>
        <p:spPr>
          <a:xfrm>
            <a:off x="4071258" y="1677850"/>
            <a:ext cx="3635828" cy="1200329"/>
          </a:xfrm>
          <a:prstGeom prst="rect">
            <a:avLst/>
          </a:prstGeom>
          <a:solidFill>
            <a:srgbClr val="00B0F0"/>
          </a:solidFill>
        </p:spPr>
        <p:txBody>
          <a:bodyPr wrap="square" rtlCol="0">
            <a:spAutoFit/>
          </a:bodyPr>
          <a:lstStyle/>
          <a:p>
            <a:r>
              <a:rPr lang="en-US" b="1" dirty="0"/>
              <a:t>If a reviewer left comments, you will see a comment bubble with the number of comments left in the section. </a:t>
            </a:r>
          </a:p>
        </p:txBody>
      </p:sp>
      <p:sp>
        <p:nvSpPr>
          <p:cNvPr id="6" name="TextBox 5">
            <a:extLst>
              <a:ext uri="{FF2B5EF4-FFF2-40B4-BE49-F238E27FC236}">
                <a16:creationId xmlns:a16="http://schemas.microsoft.com/office/drawing/2014/main" id="{77826C60-CC73-2AE8-C2D4-020680294603}"/>
              </a:ext>
            </a:extLst>
          </p:cNvPr>
          <p:cNvSpPr txBox="1"/>
          <p:nvPr/>
        </p:nvSpPr>
        <p:spPr>
          <a:xfrm>
            <a:off x="5421086" y="4552816"/>
            <a:ext cx="2471057" cy="1200329"/>
          </a:xfrm>
          <a:prstGeom prst="rect">
            <a:avLst/>
          </a:prstGeom>
          <a:solidFill>
            <a:srgbClr val="00B0F0"/>
          </a:solidFill>
        </p:spPr>
        <p:txBody>
          <a:bodyPr wrap="square" rtlCol="0">
            <a:spAutoFit/>
          </a:bodyPr>
          <a:lstStyle/>
          <a:p>
            <a:r>
              <a:rPr lang="en-US" b="1" dirty="0"/>
              <a:t>Click on the section with the comments you want to address and scroll down until you see this:</a:t>
            </a:r>
          </a:p>
        </p:txBody>
      </p:sp>
      <p:sp>
        <p:nvSpPr>
          <p:cNvPr id="7" name="Rectangle 6">
            <a:extLst>
              <a:ext uri="{FF2B5EF4-FFF2-40B4-BE49-F238E27FC236}">
                <a16:creationId xmlns:a16="http://schemas.microsoft.com/office/drawing/2014/main" id="{CDB52A22-25B8-2321-2DEA-AD8551726897}"/>
              </a:ext>
            </a:extLst>
          </p:cNvPr>
          <p:cNvSpPr/>
          <p:nvPr/>
        </p:nvSpPr>
        <p:spPr>
          <a:xfrm>
            <a:off x="3418115" y="5962128"/>
            <a:ext cx="1556657" cy="446314"/>
          </a:xfrm>
          <a:prstGeom prst="rect">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02A84C4-818D-1E72-81CE-C303CB5AD976}"/>
              </a:ext>
            </a:extLst>
          </p:cNvPr>
          <p:cNvSpPr/>
          <p:nvPr/>
        </p:nvSpPr>
        <p:spPr>
          <a:xfrm>
            <a:off x="1483558" y="1903409"/>
            <a:ext cx="748013" cy="458792"/>
          </a:xfrm>
          <a:prstGeom prst="rect">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descr="Arrow Right with solid fill">
            <a:extLst>
              <a:ext uri="{FF2B5EF4-FFF2-40B4-BE49-F238E27FC236}">
                <a16:creationId xmlns:a16="http://schemas.microsoft.com/office/drawing/2014/main" id="{CAFE8048-FC95-D3EE-7469-0FDB2E9B6CB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9046546">
            <a:off x="4777301" y="5144412"/>
            <a:ext cx="941886" cy="941886"/>
          </a:xfrm>
          <a:prstGeom prst="rect">
            <a:avLst/>
          </a:prstGeom>
        </p:spPr>
      </p:pic>
      <p:pic>
        <p:nvPicPr>
          <p:cNvPr id="10" name="Graphic 9" descr="Arrow Right with solid fill">
            <a:extLst>
              <a:ext uri="{FF2B5EF4-FFF2-40B4-BE49-F238E27FC236}">
                <a16:creationId xmlns:a16="http://schemas.microsoft.com/office/drawing/2014/main" id="{D1F20AEA-B45A-B67F-0D31-E89D433BF79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800000">
            <a:off x="2616404" y="1391085"/>
            <a:ext cx="1603421" cy="1603421"/>
          </a:xfrm>
          <a:prstGeom prst="rect">
            <a:avLst/>
          </a:prstGeom>
        </p:spPr>
      </p:pic>
    </p:spTree>
    <p:extLst>
      <p:ext uri="{BB962C8B-B14F-4D97-AF65-F5344CB8AC3E}">
        <p14:creationId xmlns:p14="http://schemas.microsoft.com/office/powerpoint/2010/main" val="2300314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72FA7-E8B0-58FD-93F0-45982D4E066B}"/>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9B157B-094B-AD78-62A6-A5DFE3AB0B9D}"/>
              </a:ext>
            </a:extLst>
          </p:cNvPr>
          <p:cNvSpPr>
            <a:spLocks noGrp="1"/>
          </p:cNvSpPr>
          <p:nvPr>
            <p:ph type="ftr" sz="quarter" idx="11"/>
          </p:nvPr>
        </p:nvSpPr>
        <p:spPr/>
        <p:txBody>
          <a:bodyPr/>
          <a:lstStyle/>
          <a:p>
            <a:r>
              <a:rPr lang="en-US"/>
              <a:t>Office of Research Compliance v1-2016</a:t>
            </a:r>
          </a:p>
        </p:txBody>
      </p:sp>
      <p:pic>
        <p:nvPicPr>
          <p:cNvPr id="4" name="Picture 3" descr="A screenshot of a computer&#10;&#10;Description automatically generated">
            <a:extLst>
              <a:ext uri="{FF2B5EF4-FFF2-40B4-BE49-F238E27FC236}">
                <a16:creationId xmlns:a16="http://schemas.microsoft.com/office/drawing/2014/main" id="{DDDA964A-55B9-9068-CCA2-52BF4FEAC3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919"/>
            <a:ext cx="12192000" cy="6790162"/>
          </a:xfrm>
          <a:prstGeom prst="rect">
            <a:avLst/>
          </a:prstGeom>
        </p:spPr>
      </p:pic>
      <p:sp>
        <p:nvSpPr>
          <p:cNvPr id="6" name="TextBox 5">
            <a:extLst>
              <a:ext uri="{FF2B5EF4-FFF2-40B4-BE49-F238E27FC236}">
                <a16:creationId xmlns:a16="http://schemas.microsoft.com/office/drawing/2014/main" id="{D9C4153E-7BD4-0056-DCBB-93FEB8C2A76A}"/>
              </a:ext>
            </a:extLst>
          </p:cNvPr>
          <p:cNvSpPr txBox="1"/>
          <p:nvPr/>
        </p:nvSpPr>
        <p:spPr>
          <a:xfrm>
            <a:off x="5399314" y="4822268"/>
            <a:ext cx="2808514" cy="646331"/>
          </a:xfrm>
          <a:prstGeom prst="rect">
            <a:avLst/>
          </a:prstGeom>
          <a:solidFill>
            <a:srgbClr val="00B0F0"/>
          </a:solidFill>
        </p:spPr>
        <p:txBody>
          <a:bodyPr wrap="square" rtlCol="0">
            <a:spAutoFit/>
          </a:bodyPr>
          <a:lstStyle/>
          <a:p>
            <a:r>
              <a:rPr lang="en-US" b="1" dirty="0"/>
              <a:t>Click on the speech bubble to expand comments</a:t>
            </a:r>
          </a:p>
        </p:txBody>
      </p:sp>
      <p:sp>
        <p:nvSpPr>
          <p:cNvPr id="7" name="Rectangle 6">
            <a:extLst>
              <a:ext uri="{FF2B5EF4-FFF2-40B4-BE49-F238E27FC236}">
                <a16:creationId xmlns:a16="http://schemas.microsoft.com/office/drawing/2014/main" id="{FF4A8637-90EE-502E-76DF-EA48934496DE}"/>
              </a:ext>
            </a:extLst>
          </p:cNvPr>
          <p:cNvSpPr/>
          <p:nvPr/>
        </p:nvSpPr>
        <p:spPr>
          <a:xfrm>
            <a:off x="3418115" y="5962128"/>
            <a:ext cx="1556657" cy="446314"/>
          </a:xfrm>
          <a:prstGeom prst="rect">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descr="Arrow Right with solid fill">
            <a:extLst>
              <a:ext uri="{FF2B5EF4-FFF2-40B4-BE49-F238E27FC236}">
                <a16:creationId xmlns:a16="http://schemas.microsoft.com/office/drawing/2014/main" id="{118BB487-0155-E74C-6573-2B2971EB636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9046546">
            <a:off x="4777301" y="5144412"/>
            <a:ext cx="941886" cy="941886"/>
          </a:xfrm>
          <a:prstGeom prst="rect">
            <a:avLst/>
          </a:prstGeom>
        </p:spPr>
      </p:pic>
    </p:spTree>
    <p:extLst>
      <p:ext uri="{BB962C8B-B14F-4D97-AF65-F5344CB8AC3E}">
        <p14:creationId xmlns:p14="http://schemas.microsoft.com/office/powerpoint/2010/main" val="3771747234"/>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Metropolitan</Template>
  <TotalTime>5954</TotalTime>
  <Words>891</Words>
  <Application>Microsoft Office PowerPoint</Application>
  <PresentationFormat>Widescreen</PresentationFormat>
  <Paragraphs>60</Paragraphs>
  <Slides>16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Metropolitan</vt:lpstr>
      <vt:lpstr>PowerPoint Presentation</vt:lpstr>
      <vt:lpstr>How to use this tutorial</vt:lpstr>
      <vt:lpstr>Before Proceeding</vt:lpstr>
      <vt:lpstr>Before Beginning an IRB Submission…</vt:lpstr>
      <vt:lpstr>Logging 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Desiree L. Vera</dc:creator>
  <cp:lastModifiedBy>DelRio, Natalie</cp:lastModifiedBy>
  <cp:revision>47</cp:revision>
  <dcterms:created xsi:type="dcterms:W3CDTF">2016-01-21T17:59:19Z</dcterms:created>
  <dcterms:modified xsi:type="dcterms:W3CDTF">2024-03-12T16:00:54Z</dcterms:modified>
  <cp:contentStatus/>
</cp:coreProperties>
</file>